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charts/chartEx1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Ex2.xml" ContentType="application/vnd.ms-office.chartex+xml"/>
  <Override PartName="/ppt/charts/style11.xml" ContentType="application/vnd.ms-office.chartstyle+xml"/>
  <Override PartName="/ppt/charts/colors11.xml" ContentType="application/vnd.ms-office.chartcolorstyle+xml"/>
  <Override PartName="/ppt/charts/chartEx3.xml" ContentType="application/vnd.ms-office.chartex+xml"/>
  <Override PartName="/ppt/charts/style12.xml" ContentType="application/vnd.ms-office.chartstyle+xml"/>
  <Override PartName="/ppt/charts/colors1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1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8"/>
  </p:notesMasterIdLst>
  <p:sldIdLst>
    <p:sldId id="339" r:id="rId2"/>
    <p:sldId id="256" r:id="rId3"/>
    <p:sldId id="257" r:id="rId4"/>
    <p:sldId id="335" r:id="rId5"/>
    <p:sldId id="334" r:id="rId6"/>
    <p:sldId id="333" r:id="rId7"/>
    <p:sldId id="336" r:id="rId8"/>
    <p:sldId id="392" r:id="rId9"/>
    <p:sldId id="393" r:id="rId10"/>
    <p:sldId id="338" r:id="rId11"/>
    <p:sldId id="332" r:id="rId12"/>
    <p:sldId id="343" r:id="rId13"/>
    <p:sldId id="341" r:id="rId14"/>
    <p:sldId id="342" r:id="rId15"/>
    <p:sldId id="346" r:id="rId16"/>
    <p:sldId id="344" r:id="rId17"/>
    <p:sldId id="348" r:id="rId18"/>
    <p:sldId id="350" r:id="rId19"/>
    <p:sldId id="351" r:id="rId20"/>
    <p:sldId id="352" r:id="rId21"/>
    <p:sldId id="353" r:id="rId22"/>
    <p:sldId id="357" r:id="rId23"/>
    <p:sldId id="363" r:id="rId24"/>
    <p:sldId id="395" r:id="rId25"/>
    <p:sldId id="394" r:id="rId26"/>
    <p:sldId id="397" r:id="rId27"/>
    <p:sldId id="327" r:id="rId28"/>
    <p:sldId id="375" r:id="rId29"/>
    <p:sldId id="347" r:id="rId30"/>
    <p:sldId id="374" r:id="rId31"/>
    <p:sldId id="355" r:id="rId32"/>
    <p:sldId id="364" r:id="rId33"/>
    <p:sldId id="356" r:id="rId34"/>
    <p:sldId id="358" r:id="rId35"/>
    <p:sldId id="365" r:id="rId36"/>
    <p:sldId id="362" r:id="rId37"/>
    <p:sldId id="359" r:id="rId38"/>
    <p:sldId id="366" r:id="rId39"/>
    <p:sldId id="367" r:id="rId40"/>
    <p:sldId id="368" r:id="rId41"/>
    <p:sldId id="369" r:id="rId42"/>
    <p:sldId id="370" r:id="rId43"/>
    <p:sldId id="371" r:id="rId44"/>
    <p:sldId id="398" r:id="rId45"/>
    <p:sldId id="399" r:id="rId46"/>
    <p:sldId id="400" r:id="rId47"/>
    <p:sldId id="376" r:id="rId48"/>
    <p:sldId id="379" r:id="rId49"/>
    <p:sldId id="380" r:id="rId50"/>
    <p:sldId id="386" r:id="rId51"/>
    <p:sldId id="381" r:id="rId52"/>
    <p:sldId id="382" r:id="rId53"/>
    <p:sldId id="384" r:id="rId54"/>
    <p:sldId id="385" r:id="rId55"/>
    <p:sldId id="387" r:id="rId56"/>
    <p:sldId id="389" r:id="rId57"/>
  </p:sldIdLst>
  <p:sldSz cx="18288000" cy="10287000"/>
  <p:notesSz cx="6858000" cy="9144000"/>
  <p:embeddedFontLst>
    <p:embeddedFont>
      <p:font typeface="Abril Fatface" panose="02000503000000020003" pitchFamily="2" charset="0"/>
      <p:regular r:id="rId59"/>
    </p:embeddedFont>
    <p:embeddedFont>
      <p:font typeface="Aharoni" panose="02010803020104030203" pitchFamily="2" charset="-79"/>
      <p:bold r:id="rId60"/>
    </p:embeddedFont>
    <p:embeddedFont>
      <p:font typeface="Aileron" panose="020B0604020202020204" charset="0"/>
      <p:regular r:id="rId61"/>
    </p:embeddedFont>
    <p:embeddedFont>
      <p:font typeface="Aileron Ultra-Bold" panose="020B0604020202020204" charset="0"/>
      <p:regular r:id="rId62"/>
    </p:embeddedFont>
    <p:embeddedFont>
      <p:font typeface="Amasis MT Pro" panose="02040504050005020304" pitchFamily="18" charset="0"/>
      <p:regular r:id="rId63"/>
      <p:bold r:id="rId64"/>
      <p:italic r:id="rId65"/>
      <p:boldItalic r:id="rId66"/>
    </p:embeddedFont>
    <p:embeddedFont>
      <p:font typeface="Amasis MT Pro Black" panose="02040A04050005020304" pitchFamily="18" charset="0"/>
      <p:bold r:id="rId67"/>
      <p:boldItalic r:id="rId68"/>
    </p:embeddedFont>
    <p:embeddedFont>
      <p:font typeface="Chau Philomene" panose="020B0604020202020204" charset="0"/>
      <p:regular r:id="rId69"/>
    </p:embeddedFont>
    <p:embeddedFont>
      <p:font typeface="Intro Rust" panose="020B0604020202020204" charset="0"/>
      <p:regular r:id="rId70"/>
    </p:embeddedFont>
    <p:embeddedFont>
      <p:font typeface="Montaser Arabic" panose="020B0604020202020204" charset="-78"/>
      <p:regular r:id="rId71"/>
    </p:embeddedFont>
    <p:embeddedFont>
      <p:font typeface="Montaser Arabic Bold" panose="020B0604020202020204" charset="-78"/>
      <p:regular r:id="rId72"/>
    </p:embeddedFont>
    <p:embeddedFont>
      <p:font typeface="Segoe UI" panose="020B0502040204020203" pitchFamily="34" charset="0"/>
      <p:regular r:id="rId73"/>
      <p:bold r:id="rId74"/>
      <p:italic r:id="rId75"/>
      <p:boldItalic r:id="rId7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840C"/>
    <a:srgbClr val="F1960F"/>
    <a:srgbClr val="E0DC40"/>
    <a:srgbClr val="C6C220"/>
    <a:srgbClr val="838B19"/>
    <a:srgbClr val="F4A838"/>
    <a:srgbClr val="B8B41E"/>
    <a:srgbClr val="F6B85C"/>
    <a:srgbClr val="EBE881"/>
    <a:srgbClr val="FADA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2579" autoAdjust="0"/>
  </p:normalViewPr>
  <p:slideViewPr>
    <p:cSldViewPr>
      <p:cViewPr varScale="1">
        <p:scale>
          <a:sx n="52" d="100"/>
          <a:sy n="52" d="100"/>
        </p:scale>
        <p:origin x="618" y="16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74" Type="http://schemas.openxmlformats.org/officeDocument/2006/relationships/font" Target="fonts/font16.fntdata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4.fntdata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70" Type="http://schemas.openxmlformats.org/officeDocument/2006/relationships/font" Target="fonts/font12.fntdata"/><Relationship Id="rId75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font" Target="fonts/font15.fntdata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8.fntdata"/><Relationship Id="rId7" Type="http://schemas.openxmlformats.org/officeDocument/2006/relationships/slide" Target="slides/slide6.xml"/><Relationship Id="rId71" Type="http://schemas.openxmlformats.org/officeDocument/2006/relationships/font" Target="fonts/font13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https://coltrabajosocial-my.sharepoint.com/personal/direccion_gerencia_comtrabajosocial_com/Documents/Documentos/2025_%20TABLAS%20GRAFICOS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oleObject" Target="https://coltrabajosocial-my.sharepoint.com/personal/direccion_gerencia_comtrabajosocial_com/Documents/Documentos/MEMORIA/MEMORIA%202025/02.%20Actividad%20servicios%20Cots%202025%20def%20(1).xlsx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microsoft.com/office/2011/relationships/chartStyle" Target="style12.xml"/><Relationship Id="rId1" Type="http://schemas.openxmlformats.org/officeDocument/2006/relationships/oleObject" Target="https://coltrabajosocial-my.sharepoint.com/personal/direccion_gerencia_comtrabajosocial_com/Documents/Documentos/MEMORIA/MEMORIA%202025/02.%20Actividad%20servicios%20Cots%202025%20def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759E00"/>
                </a:solidFill>
                <a:latin typeface="Abril Fatface" panose="02000503000000020003" pitchFamily="2" charset="0"/>
                <a:ea typeface="+mn-ea"/>
                <a:cs typeface="+mn-cs"/>
              </a:defRPr>
            </a:pPr>
            <a:r>
              <a:rPr lang="es-ES" sz="2800" b="1" dirty="0">
                <a:solidFill>
                  <a:srgbClr val="918E00"/>
                </a:solidFill>
                <a:latin typeface="Abril Fatface" panose="02000503000000020003" pitchFamily="2" charset="0"/>
              </a:rPr>
              <a:t>ALTAS</a:t>
            </a:r>
            <a:r>
              <a:rPr lang="es-ES" b="1" dirty="0">
                <a:solidFill>
                  <a:srgbClr val="759E00"/>
                </a:solidFill>
                <a:latin typeface="Abril Fatface" panose="02000503000000020003" pitchFamily="2" charset="0"/>
              </a:rPr>
              <a:t> </a:t>
            </a:r>
          </a:p>
        </c:rich>
      </c:tx>
      <c:layout>
        <c:manualLayout>
          <c:xMode val="edge"/>
          <c:yMode val="edge"/>
          <c:x val="0.36698368586279656"/>
          <c:y val="2.66833691243140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759E00"/>
              </a:solidFill>
              <a:latin typeface="Abril Fatface" panose="02000503000000020003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9.5552772382799231E-2"/>
          <c:y val="0.15503814359653642"/>
          <c:w val="0.86849956255468064"/>
          <c:h val="0.67058306963965952"/>
        </c:manualLayout>
      </c:layout>
      <c:lineChart>
        <c:grouping val="standard"/>
        <c:varyColors val="0"/>
        <c:ser>
          <c:idx val="0"/>
          <c:order val="0"/>
          <c:spPr>
            <a:ln w="44450" cap="rnd">
              <a:solidFill>
                <a:srgbClr val="838B19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F1960F"/>
                      </a:solidFill>
                      <a:latin typeface="Amasis MT Pro Black" panose="02040A04050005020304" pitchFamily="18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B36-4639-AFE5-5EAD0D07DF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99CC00"/>
                    </a:solidFill>
                    <a:latin typeface="Amasis MT Pro Black" panose="02040A04050005020304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53975" cap="rnd">
                <a:solidFill>
                  <a:srgbClr val="F1960F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'ALTAS '!$A$3:$A$11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'ALTAS '!$B$3:$B$11</c:f>
              <c:numCache>
                <c:formatCode>General</c:formatCode>
                <c:ptCount val="9"/>
                <c:pt idx="0">
                  <c:v>391</c:v>
                </c:pt>
                <c:pt idx="1">
                  <c:v>472</c:v>
                </c:pt>
                <c:pt idx="2">
                  <c:v>595</c:v>
                </c:pt>
                <c:pt idx="3">
                  <c:v>536</c:v>
                </c:pt>
                <c:pt idx="4">
                  <c:v>657</c:v>
                </c:pt>
                <c:pt idx="5">
                  <c:v>577</c:v>
                </c:pt>
                <c:pt idx="6">
                  <c:v>664</c:v>
                </c:pt>
                <c:pt idx="7">
                  <c:v>609</c:v>
                </c:pt>
                <c:pt idx="8">
                  <c:v>677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36-4639-AFE5-5EAD0D07DFD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954302095"/>
        <c:axId val="1954313135"/>
      </c:lineChart>
      <c:catAx>
        <c:axId val="1954302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ln>
                  <a:noFill/>
                </a:ln>
                <a:solidFill>
                  <a:srgbClr val="838B19"/>
                </a:solidFill>
                <a:latin typeface="Amasis MT Pro Black" panose="02040A04050005020304" pitchFamily="18" charset="0"/>
                <a:ea typeface="+mn-ea"/>
                <a:cs typeface="+mn-cs"/>
              </a:defRPr>
            </a:pPr>
            <a:endParaRPr lang="es-ES"/>
          </a:p>
        </c:txPr>
        <c:crossAx val="1954313135"/>
        <c:crosses val="autoZero"/>
        <c:auto val="1"/>
        <c:lblAlgn val="ctr"/>
        <c:lblOffset val="100"/>
        <c:noMultiLvlLbl val="0"/>
      </c:catAx>
      <c:valAx>
        <c:axId val="19543131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918E00"/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es-ES"/>
          </a:p>
        </c:txPr>
        <c:crossAx val="1954302095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99CC00"/>
          </a:solidFill>
        </a:defRPr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s-ES" sz="2800" b="0" i="0" u="none" strike="noStrike" kern="1200" spc="0" baseline="0">
                <a:solidFill>
                  <a:srgbClr val="838B19"/>
                </a:solidFill>
                <a:latin typeface="Abril Fatface" panose="02000503000000020003" pitchFamily="2" charset="0"/>
                <a:ea typeface="+mn-ea"/>
                <a:cs typeface="+mn-cs"/>
              </a:defRPr>
            </a:pPr>
            <a:r>
              <a:rPr lang="es-ES" sz="2800" b="0" i="0" u="none" strike="noStrike" kern="1200" spc="0" baseline="0" dirty="0">
                <a:solidFill>
                  <a:srgbClr val="838B19"/>
                </a:solidFill>
                <a:latin typeface="Abril Fatface" panose="02000503000000020003" pitchFamily="2" charset="0"/>
                <a:ea typeface="+mn-ea"/>
                <a:cs typeface="+mn-cs"/>
              </a:rPr>
              <a:t>MOTIVOS DE BAJA </a:t>
            </a:r>
          </a:p>
        </c:rich>
      </c:tx>
      <c:layout>
        <c:manualLayout>
          <c:xMode val="edge"/>
          <c:yMode val="edge"/>
          <c:x val="0.28252983341537741"/>
          <c:y val="2.44327508559194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s-ES" sz="2800" b="0" i="0" u="none" strike="noStrike" kern="1200" spc="0" baseline="0">
              <a:solidFill>
                <a:srgbClr val="838B19"/>
              </a:solidFill>
              <a:latin typeface="Abril Fatface" panose="02000503000000020003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'BAJAS '!$T$5</c:f>
              <c:strCache>
                <c:ptCount val="1"/>
                <c:pt idx="0">
                  <c:v>No ejercicio profesional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B72-40E3-8941-82E6D33D6C0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918E00"/>
                    </a:solidFill>
                    <a:latin typeface="Amasis MT Pro Black" panose="02040A04050005020304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'BAJAS '!$U$4:$X$4</c:f>
              <c:strCache>
                <c:ptCount val="1"/>
                <c:pt idx="0">
                  <c:v>Porcentaje sobre el total</c:v>
                </c:pt>
              </c:strCache>
            </c:strRef>
          </c:cat>
          <c:val>
            <c:numRef>
              <c:f>'BAJAS '!$U$5:$X$5</c:f>
              <c:numCache>
                <c:formatCode>0.00%</c:formatCode>
                <c:ptCount val="1"/>
                <c:pt idx="0">
                  <c:v>0.62980000000000003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72-40E3-8941-82E6D33D6C08}"/>
            </c:ext>
          </c:extLst>
        </c:ser>
        <c:ser>
          <c:idx val="1"/>
          <c:order val="1"/>
          <c:tx>
            <c:strRef>
              <c:f>'BAJAS '!$T$6</c:f>
              <c:strCache>
                <c:ptCount val="1"/>
                <c:pt idx="0">
                  <c:v>Cambio de Colegio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918E00"/>
                    </a:solidFill>
                    <a:latin typeface="Amasis MT Pro Black" panose="02040A04050005020304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'BAJAS '!$U$4:$X$4</c:f>
              <c:strCache>
                <c:ptCount val="1"/>
                <c:pt idx="0">
                  <c:v>Porcentaje sobre el total</c:v>
                </c:pt>
              </c:strCache>
            </c:strRef>
          </c:cat>
          <c:val>
            <c:numRef>
              <c:f>'BAJAS '!$U$6:$X$6</c:f>
              <c:numCache>
                <c:formatCode>0.00%</c:formatCode>
                <c:ptCount val="1"/>
                <c:pt idx="0">
                  <c:v>8.48E-2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72-40E3-8941-82E6D33D6C08}"/>
            </c:ext>
          </c:extLst>
        </c:ser>
        <c:ser>
          <c:idx val="2"/>
          <c:order val="2"/>
          <c:tx>
            <c:strRef>
              <c:f>'BAJAS '!$T$7</c:f>
              <c:strCache>
                <c:ptCount val="1"/>
                <c:pt idx="0">
                  <c:v>Jubilación o fallecimiento</c:v>
                </c:pt>
              </c:strCache>
            </c:strRef>
          </c:tx>
          <c:spPr>
            <a:solidFill>
              <a:srgbClr val="918E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918E00"/>
                    </a:solidFill>
                    <a:latin typeface="Amasis MT Pro Black" panose="02040A04050005020304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'BAJAS '!$U$4:$X$4</c:f>
              <c:strCache>
                <c:ptCount val="1"/>
                <c:pt idx="0">
                  <c:v>Porcentaje sobre el total</c:v>
                </c:pt>
              </c:strCache>
            </c:strRef>
          </c:cat>
          <c:val>
            <c:numRef>
              <c:f>'BAJAS '!$U$7:$X$7</c:f>
              <c:numCache>
                <c:formatCode>0.00%</c:formatCode>
                <c:ptCount val="1"/>
                <c:pt idx="0">
                  <c:v>0.126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72-40E3-8941-82E6D33D6C08}"/>
            </c:ext>
          </c:extLst>
        </c:ser>
        <c:ser>
          <c:idx val="3"/>
          <c:order val="3"/>
          <c:tx>
            <c:strRef>
              <c:f>'BAJAS '!$T$8</c:f>
              <c:strCache>
                <c:ptCount val="1"/>
                <c:pt idx="0">
                  <c:v>Cuota Impagadas</c:v>
                </c:pt>
              </c:strCache>
            </c:strRef>
          </c:tx>
          <c:spPr>
            <a:solidFill>
              <a:srgbClr val="CCC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918E00"/>
                    </a:solidFill>
                    <a:latin typeface="Amasis MT Pro Black" panose="02040A04050005020304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'BAJAS '!$U$4:$X$4</c:f>
              <c:strCache>
                <c:ptCount val="1"/>
                <c:pt idx="0">
                  <c:v>Porcentaje sobre el total</c:v>
                </c:pt>
              </c:strCache>
            </c:strRef>
          </c:cat>
          <c:val>
            <c:numRef>
              <c:f>'BAJAS '!$U$8:$X$8</c:f>
              <c:numCache>
                <c:formatCode>0.00%</c:formatCode>
                <c:ptCount val="1"/>
                <c:pt idx="0">
                  <c:v>0.15939999999999999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B72-40E3-8941-82E6D33D6C0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10865071"/>
        <c:axId val="1510865551"/>
      </c:barChart>
      <c:catAx>
        <c:axId val="151086507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10865551"/>
        <c:crosses val="autoZero"/>
        <c:auto val="1"/>
        <c:lblAlgn val="ctr"/>
        <c:lblOffset val="100"/>
        <c:noMultiLvlLbl val="0"/>
      </c:catAx>
      <c:valAx>
        <c:axId val="1510865551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1510865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56440104604616181"/>
          <c:w val="1"/>
          <c:h val="0.423700585228192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918E00"/>
              </a:solidFill>
              <a:latin typeface="Amasis MT Pro Black" panose="02040A04050005020304" pitchFamily="18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481427245374816"/>
          <c:y val="9.146681182631316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2800" b="0" i="0" u="none" strike="noStrike" kern="1200" spc="0" baseline="0">
              <a:solidFill>
                <a:srgbClr val="838B19"/>
              </a:solidFill>
              <a:latin typeface="Abril Fatface" panose="02000503000000020003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'grafico bajas '!$A$3</c:f>
              <c:strCache>
                <c:ptCount val="1"/>
                <c:pt idx="0">
                  <c:v>BAJAS TOTALES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4A8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9D0-4BEA-934F-7B8BBB6BA509}"/>
              </c:ext>
            </c:extLst>
          </c:dPt>
          <c:dPt>
            <c:idx val="1"/>
            <c:invertIfNegative val="0"/>
            <c:bubble3D val="0"/>
            <c:spPr>
              <a:solidFill>
                <a:srgbClr val="F4A8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9D0-4BEA-934F-7B8BBB6BA509}"/>
              </c:ext>
            </c:extLst>
          </c:dPt>
          <c:dPt>
            <c:idx val="2"/>
            <c:invertIfNegative val="0"/>
            <c:bubble3D val="0"/>
            <c:spPr>
              <a:solidFill>
                <a:srgbClr val="F1960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9D0-4BEA-934F-7B8BBB6BA509}"/>
              </c:ext>
            </c:extLst>
          </c:dPt>
          <c:dPt>
            <c:idx val="3"/>
            <c:invertIfNegative val="0"/>
            <c:bubble3D val="0"/>
            <c:spPr>
              <a:solidFill>
                <a:srgbClr val="F1960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9D0-4BEA-934F-7B8BBB6BA509}"/>
              </c:ext>
            </c:extLst>
          </c:dPt>
          <c:dPt>
            <c:idx val="4"/>
            <c:invertIfNegative val="0"/>
            <c:bubble3D val="0"/>
            <c:spPr>
              <a:solidFill>
                <a:srgbClr val="F4A8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9D0-4BEA-934F-7B8BBB6BA5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B8B41E"/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'grafico bajas '!$B$2:$F$2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'grafico bajas '!$B$3:$F$3</c:f>
              <c:numCache>
                <c:formatCode>General</c:formatCode>
                <c:ptCount val="5"/>
                <c:pt idx="0">
                  <c:v>268</c:v>
                </c:pt>
                <c:pt idx="1">
                  <c:v>383</c:v>
                </c:pt>
                <c:pt idx="2">
                  <c:v>384</c:v>
                </c:pt>
                <c:pt idx="3">
                  <c:v>389</c:v>
                </c:pt>
                <c:pt idx="4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D0-4BEA-934F-7B8BBB6BA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31200"/>
        <c:axId val="1072532640"/>
      </c:barChart>
      <c:catAx>
        <c:axId val="107253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838B19"/>
                </a:solidFill>
                <a:latin typeface="Amasis MT Pro Black" panose="02040A04050005020304" pitchFamily="18" charset="0"/>
                <a:ea typeface="+mn-ea"/>
                <a:cs typeface="+mn-cs"/>
              </a:defRPr>
            </a:pPr>
            <a:endParaRPr lang="es-ES"/>
          </a:p>
        </c:txPr>
        <c:crossAx val="1072532640"/>
        <c:crosses val="autoZero"/>
        <c:auto val="1"/>
        <c:lblAlgn val="ctr"/>
        <c:lblOffset val="100"/>
        <c:noMultiLvlLbl val="0"/>
      </c:catAx>
      <c:valAx>
        <c:axId val="1072532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838B19"/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s-ES"/>
          </a:p>
        </c:txPr>
        <c:crossAx val="1072531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s-ES" sz="2800" b="0" i="0" u="none" strike="noStrike" kern="1200" spc="0" baseline="0">
                <a:solidFill>
                  <a:srgbClr val="838B19"/>
                </a:solidFill>
                <a:latin typeface="Abril Fatface" panose="02000503000000020003" pitchFamily="2" charset="0"/>
                <a:ea typeface="+mn-ea"/>
                <a:cs typeface="+mn-cs"/>
              </a:defRPr>
            </a:pPr>
            <a:r>
              <a:rPr lang="es-ES" sz="2800" b="0" i="0" u="none" strike="noStrike" kern="1200" spc="0" baseline="0" dirty="0">
                <a:solidFill>
                  <a:srgbClr val="838B19"/>
                </a:solidFill>
                <a:latin typeface="Abril Fatface" panose="02000503000000020003" pitchFamily="2" charset="0"/>
                <a:ea typeface="+mn-ea"/>
                <a:cs typeface="+mn-cs"/>
              </a:rPr>
              <a:t>Crecimiento neto de la colegiación </a:t>
            </a:r>
          </a:p>
        </c:rich>
      </c:tx>
      <c:layout>
        <c:manualLayout>
          <c:xMode val="edge"/>
          <c:yMode val="edge"/>
          <c:x val="0.15745122484689414"/>
          <c:y val="1.8518518518518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s-ES" sz="2800" b="0" i="0" u="none" strike="noStrike" kern="1200" spc="0" baseline="0">
              <a:solidFill>
                <a:srgbClr val="838B19"/>
              </a:solidFill>
              <a:latin typeface="Abril Fatface" panose="02000503000000020003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'crecimiento neto '!$B$1</c:f>
              <c:strCache>
                <c:ptCount val="1"/>
                <c:pt idx="0">
                  <c:v>Nº Total Colegiadas</c:v>
                </c:pt>
              </c:strCache>
            </c:strRef>
          </c:tx>
          <c:spPr>
            <a:solidFill>
              <a:srgbClr val="E0DC40"/>
            </a:solidFill>
            <a:ln>
              <a:noFill/>
            </a:ln>
            <a:effectLst/>
          </c:spPr>
          <c:invertIfNegative val="0"/>
          <c:cat>
            <c:numRef>
              <c:f>'crecimiento neto '!$A$2:$A$17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cat>
          <c:val>
            <c:numRef>
              <c:f>'crecimiento neto '!$B$2:$B$17</c:f>
              <c:numCache>
                <c:formatCode>General</c:formatCode>
                <c:ptCount val="16"/>
                <c:pt idx="0">
                  <c:v>4416</c:v>
                </c:pt>
                <c:pt idx="1">
                  <c:v>4472</c:v>
                </c:pt>
                <c:pt idx="2">
                  <c:v>4413</c:v>
                </c:pt>
                <c:pt idx="3">
                  <c:v>4415</c:v>
                </c:pt>
                <c:pt idx="4">
                  <c:v>4440</c:v>
                </c:pt>
                <c:pt idx="5">
                  <c:v>4464</c:v>
                </c:pt>
                <c:pt idx="6">
                  <c:v>4522</c:v>
                </c:pt>
                <c:pt idx="7">
                  <c:v>4619</c:v>
                </c:pt>
                <c:pt idx="8">
                  <c:v>4877</c:v>
                </c:pt>
                <c:pt idx="9">
                  <c:v>5242</c:v>
                </c:pt>
                <c:pt idx="10">
                  <c:v>5500</c:v>
                </c:pt>
                <c:pt idx="11">
                  <c:v>5889</c:v>
                </c:pt>
                <c:pt idx="12">
                  <c:v>6083</c:v>
                </c:pt>
                <c:pt idx="13">
                  <c:v>6363</c:v>
                </c:pt>
                <c:pt idx="14">
                  <c:v>6583</c:v>
                </c:pt>
                <c:pt idx="15">
                  <c:v>6860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02-43C9-AA60-03C20792EB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5"/>
        <c:overlap val="-27"/>
        <c:axId val="1931696447"/>
        <c:axId val="1931690687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'crecimiento neto '!$A$1</c15:sqref>
                        </c15:formulaRef>
                      </c:ext>
                    </c:extLst>
                    <c:strCache>
                      <c:ptCount val="1"/>
                      <c:pt idx="0">
                        <c:v>AÑO 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'crecimiento neto '!$A$2:$A$17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'crecimiento neto '!$A$2:$A$17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E302-43C9-AA60-03C20792EBC7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2"/>
          <c:order val="2"/>
          <c:tx>
            <c:strRef>
              <c:f>'crecimiento neto '!$C$1</c:f>
              <c:strCache>
                <c:ptCount val="1"/>
                <c:pt idx="0">
                  <c:v> CRECIMIENTO NETO COLEGIACIÓN (%) </c:v>
                </c:pt>
              </c:strCache>
            </c:strRef>
          </c:tx>
          <c:spPr>
            <a:ln w="63500" cap="rnd">
              <a:solidFill>
                <a:srgbClr val="F1960F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8112379634162508E-3"/>
                  <c:y val="-0.160908341927225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302-43C9-AA60-03C20792EBC7}"/>
                </c:ext>
              </c:extLst>
            </c:dLbl>
            <c:dLbl>
              <c:idx val="3"/>
              <c:layout>
                <c:manualLayout>
                  <c:x val="-5.4489903707330006E-3"/>
                  <c:y val="-0.271003523245854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302-43C9-AA60-03C20792EBC7}"/>
                </c:ext>
              </c:extLst>
            </c:dLbl>
            <c:dLbl>
              <c:idx val="4"/>
              <c:layout>
                <c:manualLayout>
                  <c:x val="1.9071466297565454E-2"/>
                  <c:y val="-0.23712808284012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02-43C9-AA60-03C20792EBC7}"/>
                </c:ext>
              </c:extLst>
            </c:dLbl>
            <c:dLbl>
              <c:idx val="15"/>
              <c:layout>
                <c:manualLayout>
                  <c:x val="-4.3591922965864109E-2"/>
                  <c:y val="-0.222307577662614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302-43C9-AA60-03C20792EB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D6840C"/>
                    </a:solidFill>
                    <a:latin typeface="Amasis MT Pro Black" panose="02040A04050005020304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'crecimiento neto '!$C$2:$C$17</c:f>
              <c:numCache>
                <c:formatCode>_(* #,##0.00_);_(* \(#,##0.00\);_(* "-"??_);_(@_)</c:formatCode>
                <c:ptCount val="16"/>
                <c:pt idx="0">
                  <c:v>1.5405840423085806</c:v>
                </c:pt>
                <c:pt idx="1">
                  <c:v>1.2681159420289845</c:v>
                </c:pt>
                <c:pt idx="2">
                  <c:v>-1.3193202146690481</c:v>
                </c:pt>
                <c:pt idx="3">
                  <c:v>4.5320643553139917E-2</c:v>
                </c:pt>
                <c:pt idx="4">
                  <c:v>0.56625141562854253</c:v>
                </c:pt>
                <c:pt idx="5">
                  <c:v>0.54054054054054745</c:v>
                </c:pt>
                <c:pt idx="6">
                  <c:v>1.2992831541218663</c:v>
                </c:pt>
                <c:pt idx="7">
                  <c:v>2.1450685537372891</c:v>
                </c:pt>
                <c:pt idx="8">
                  <c:v>5.5856245940679798</c:v>
                </c:pt>
                <c:pt idx="9">
                  <c:v>7.4841090834529354</c:v>
                </c:pt>
                <c:pt idx="10">
                  <c:v>4.921785578023659</c:v>
                </c:pt>
                <c:pt idx="11">
                  <c:v>7.0727272727272776</c:v>
                </c:pt>
                <c:pt idx="12">
                  <c:v>3.2942774664629013</c:v>
                </c:pt>
                <c:pt idx="13">
                  <c:v>4.6029919447640992</c:v>
                </c:pt>
                <c:pt idx="14">
                  <c:v>3.4574886060034515</c:v>
                </c:pt>
                <c:pt idx="15">
                  <c:v>4.2078079902779848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02-43C9-AA60-03C20792EB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1691167"/>
        <c:axId val="1931699807"/>
      </c:lineChart>
      <c:catAx>
        <c:axId val="193169644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838B19"/>
                </a:solidFill>
                <a:latin typeface="Amasis MT Pro Black" panose="02040A04050005020304" pitchFamily="18" charset="0"/>
                <a:ea typeface="+mn-ea"/>
                <a:cs typeface="+mn-cs"/>
              </a:defRPr>
            </a:pPr>
            <a:endParaRPr lang="es-ES"/>
          </a:p>
        </c:txPr>
        <c:crossAx val="1931690687"/>
        <c:crosses val="autoZero"/>
        <c:auto val="1"/>
        <c:lblAlgn val="ctr"/>
        <c:lblOffset val="100"/>
        <c:noMultiLvlLbl val="0"/>
      </c:catAx>
      <c:valAx>
        <c:axId val="1931690687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s-ES"/>
          </a:p>
        </c:txPr>
        <c:crossAx val="1931696447"/>
        <c:crosses val="autoZero"/>
        <c:crossBetween val="between"/>
      </c:valAx>
      <c:valAx>
        <c:axId val="1931699807"/>
        <c:scaling>
          <c:orientation val="minMax"/>
        </c:scaling>
        <c:delete val="0"/>
        <c:axPos val="r"/>
        <c:numFmt formatCode="_(* #,##0.00_);_(* \(#,##0.0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s-ES"/>
          </a:p>
        </c:txPr>
        <c:crossAx val="1931691167"/>
        <c:crosses val="max"/>
        <c:crossBetween val="between"/>
      </c:valAx>
      <c:catAx>
        <c:axId val="1931691167"/>
        <c:scaling>
          <c:orientation val="minMax"/>
        </c:scaling>
        <c:delete val="1"/>
        <c:axPos val="b"/>
        <c:majorTickMark val="out"/>
        <c:minorTickMark val="none"/>
        <c:tickLblPos val="nextTo"/>
        <c:crossAx val="193169980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masis MT Pro Black" panose="02040A04050005020304" pitchFamily="18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8847366337513915E-3"/>
          <c:y val="0.17476014760147601"/>
          <c:w val="0.81388888888888888"/>
          <c:h val="0.6804833770778652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CCCC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3FA-44B9-A5B4-E00B1408B02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3FA-44B9-A5B4-E00B1408B028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3FA-44B9-A5B4-E00B1408B02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bg1"/>
                      </a:solidFill>
                      <a:latin typeface="Amasis MT Pro Black" panose="02040A04050005020304" pitchFamily="18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3FA-44B9-A5B4-E00B1408B028}"/>
                </c:ext>
              </c:extLst>
            </c:dLbl>
            <c:dLbl>
              <c:idx val="1"/>
              <c:layout>
                <c:manualLayout>
                  <c:x val="-4.5597353225343258E-2"/>
                  <c:y val="-4.111719905077838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FA-44B9-A5B4-E00B1408B028}"/>
                </c:ext>
              </c:extLst>
            </c:dLbl>
            <c:dLbl>
              <c:idx val="2"/>
              <c:layout>
                <c:manualLayout>
                  <c:x val="0.18111817609773942"/>
                  <c:y val="-6.58615677065861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3FA-44B9-A5B4-E00B1408B0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rgbClr val="838B19"/>
                    </a:solidFill>
                    <a:latin typeface="Amasis MT Pro Black" panose="02040A04050005020304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'estado colegiacion '!$E$3:$E$5</c:f>
              <c:strCache>
                <c:ptCount val="3"/>
                <c:pt idx="0">
                  <c:v>Activas </c:v>
                </c:pt>
                <c:pt idx="1">
                  <c:v>Jubiladas</c:v>
                </c:pt>
                <c:pt idx="2">
                  <c:v>Precolegiadas</c:v>
                </c:pt>
              </c:strCache>
            </c:strRef>
          </c:cat>
          <c:val>
            <c:numRef>
              <c:f>'estado colegiacion '!$F$3:$F$5</c:f>
              <c:numCache>
                <c:formatCode>0.00%</c:formatCode>
                <c:ptCount val="3"/>
                <c:pt idx="0">
                  <c:v>0.97194672711816399</c:v>
                </c:pt>
                <c:pt idx="1">
                  <c:v>1.24681212808161E-2</c:v>
                </c:pt>
                <c:pt idx="2">
                  <c:v>1.55851516010201E-2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3FA-44B9-A5B4-E00B1408B0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2366990942636698"/>
          <c:w val="0.95845874599401149"/>
          <c:h val="0.151083777504441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masis MT Pro Black" panose="02040A04050005020304" pitchFamily="18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s-ES" sz="2800" b="0" i="0" u="none" strike="noStrike" kern="1200" spc="0" baseline="0">
                <a:solidFill>
                  <a:srgbClr val="838B19"/>
                </a:solidFill>
                <a:latin typeface="Abril Fatface" panose="02000503000000020003" pitchFamily="2" charset="0"/>
                <a:ea typeface="+mn-ea"/>
                <a:cs typeface="+mn-cs"/>
              </a:defRPr>
            </a:pPr>
            <a:r>
              <a:rPr lang="es-ES" sz="2800" b="0" i="0" u="none" strike="noStrike" kern="1200" spc="0" baseline="0" dirty="0">
                <a:solidFill>
                  <a:srgbClr val="838B19"/>
                </a:solidFill>
                <a:latin typeface="Abril Fatface" panose="02000503000000020003" pitchFamily="2" charset="0"/>
                <a:ea typeface="+mn-ea"/>
                <a:cs typeface="+mn-cs"/>
              </a:rPr>
              <a:t>Reclamaciones recibidas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s-ES" sz="2800" b="0" i="0" u="none" strike="noStrike" kern="1200" spc="0" baseline="0">
              <a:solidFill>
                <a:srgbClr val="838B19"/>
              </a:solidFill>
              <a:latin typeface="Abril Fatface" panose="02000503000000020003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5.2692038495188102E-2"/>
          <c:y val="0.19486111111111112"/>
          <c:w val="0.90286351706036749"/>
          <c:h val="0.69887291179043998"/>
        </c:manualLayout>
      </c:layout>
      <c:lineChart>
        <c:grouping val="standard"/>
        <c:varyColors val="0"/>
        <c:ser>
          <c:idx val="0"/>
          <c:order val="0"/>
          <c:spPr>
            <a:ln w="92075" cap="rnd">
              <a:solidFill>
                <a:srgbClr val="C6C22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rgbClr val="D6840C"/>
                    </a:solidFill>
                    <a:latin typeface="Amasis MT Pro Black" panose="02040A04050005020304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'RECLAMACIONES '!$A$1:$D$1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'RECLAMACIONES '!$A$2:$D$2</c:f>
              <c:numCache>
                <c:formatCode>General</c:formatCode>
                <c:ptCount val="4"/>
                <c:pt idx="0">
                  <c:v>9</c:v>
                </c:pt>
                <c:pt idx="1">
                  <c:v>12</c:v>
                </c:pt>
                <c:pt idx="2">
                  <c:v>12</c:v>
                </c:pt>
                <c:pt idx="3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0C-496E-9449-00DB8EA5D36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960782208"/>
        <c:axId val="960773568"/>
      </c:lineChart>
      <c:catAx>
        <c:axId val="960782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838B19"/>
                </a:solidFill>
                <a:latin typeface="Amasis MT Pro Black" panose="02040A04050005020304" pitchFamily="18" charset="0"/>
                <a:ea typeface="+mn-ea"/>
                <a:cs typeface="+mn-cs"/>
              </a:defRPr>
            </a:pPr>
            <a:endParaRPr lang="es-ES"/>
          </a:p>
        </c:txPr>
        <c:crossAx val="960773568"/>
        <c:crosses val="autoZero"/>
        <c:auto val="1"/>
        <c:lblAlgn val="ctr"/>
        <c:lblOffset val="100"/>
        <c:noMultiLvlLbl val="0"/>
      </c:catAx>
      <c:valAx>
        <c:axId val="9607735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838B19"/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s-ES"/>
          </a:p>
        </c:txPr>
        <c:crossAx val="96078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rgbClr val="759E00"/>
                </a:solidFill>
                <a:latin typeface="Abril Fatface" panose="02000503000000020003" pitchFamily="2" charset="0"/>
                <a:ea typeface="+mn-ea"/>
                <a:cs typeface="+mn-cs"/>
              </a:defRPr>
            </a:pPr>
            <a:r>
              <a:rPr lang="es-ES" sz="2800" dirty="0">
                <a:solidFill>
                  <a:srgbClr val="838B19"/>
                </a:solidFill>
                <a:latin typeface="Abril Fatface" panose="02000503000000020003" pitchFamily="2" charset="0"/>
              </a:rPr>
              <a:t>Eficiencia Operativa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rgbClr val="759E00"/>
              </a:solidFill>
              <a:latin typeface="Abril Fatface" panose="02000503000000020003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4.6451809802844413E-2"/>
          <c:y val="0.15057692307692308"/>
          <c:w val="0.93223036073979126"/>
          <c:h val="0.60992675564584298"/>
        </c:manualLayout>
      </c:layout>
      <c:lineChart>
        <c:grouping val="standard"/>
        <c:varyColors val="0"/>
        <c:ser>
          <c:idx val="0"/>
          <c:order val="0"/>
          <c:tx>
            <c:strRef>
              <c:f>'FORMACION '!$A$2</c:f>
              <c:strCache>
                <c:ptCount val="1"/>
                <c:pt idx="0">
                  <c:v>PLANIFICADO </c:v>
                </c:pt>
              </c:strCache>
            </c:strRef>
          </c:tx>
          <c:spPr>
            <a:ln w="28575" cap="rnd">
              <a:solidFill>
                <a:srgbClr val="759E00"/>
              </a:solidFill>
              <a:round/>
            </a:ln>
            <a:effectLst/>
          </c:spPr>
          <c:marker>
            <c:symbol val="none"/>
          </c:marker>
          <c:cat>
            <c:numRef>
              <c:f>'FORMACION '!$B$1:$J$1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'FORMACION '!$B$2:$J$2</c:f>
              <c:numCache>
                <c:formatCode>General</c:formatCode>
                <c:ptCount val="9"/>
                <c:pt idx="0">
                  <c:v>37</c:v>
                </c:pt>
                <c:pt idx="1">
                  <c:v>49</c:v>
                </c:pt>
                <c:pt idx="2">
                  <c:v>50</c:v>
                </c:pt>
                <c:pt idx="3">
                  <c:v>41</c:v>
                </c:pt>
                <c:pt idx="4">
                  <c:v>36</c:v>
                </c:pt>
                <c:pt idx="5">
                  <c:v>45</c:v>
                </c:pt>
                <c:pt idx="6">
                  <c:v>44</c:v>
                </c:pt>
                <c:pt idx="7">
                  <c:v>33</c:v>
                </c:pt>
                <c:pt idx="8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FF-4C7C-A2FF-A809DEF62CEA}"/>
            </c:ext>
          </c:extLst>
        </c:ser>
        <c:ser>
          <c:idx val="1"/>
          <c:order val="1"/>
          <c:tx>
            <c:strRef>
              <c:f>'FORMACION '!$A$3</c:f>
              <c:strCache>
                <c:ptCount val="1"/>
                <c:pt idx="0">
                  <c:v>REALIZADO </c:v>
                </c:pt>
              </c:strCache>
            </c:strRef>
          </c:tx>
          <c:spPr>
            <a:ln w="28575" cap="rnd">
              <a:solidFill>
                <a:srgbClr val="FF9900"/>
              </a:solidFill>
              <a:round/>
            </a:ln>
            <a:effectLst/>
          </c:spPr>
          <c:marker>
            <c:symbol val="none"/>
          </c:marker>
          <c:cat>
            <c:numRef>
              <c:f>'FORMACION '!$B$1:$J$1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'FORMACION '!$B$3:$J$3</c:f>
              <c:numCache>
                <c:formatCode>General</c:formatCode>
                <c:ptCount val="9"/>
                <c:pt idx="0">
                  <c:v>28</c:v>
                </c:pt>
                <c:pt idx="1">
                  <c:v>36</c:v>
                </c:pt>
                <c:pt idx="2">
                  <c:v>38</c:v>
                </c:pt>
                <c:pt idx="3">
                  <c:v>30</c:v>
                </c:pt>
                <c:pt idx="4">
                  <c:v>25</c:v>
                </c:pt>
                <c:pt idx="5">
                  <c:v>32</c:v>
                </c:pt>
                <c:pt idx="6">
                  <c:v>29</c:v>
                </c:pt>
                <c:pt idx="7">
                  <c:v>19</c:v>
                </c:pt>
                <c:pt idx="8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FF-4C7C-A2FF-A809DEF62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4734288"/>
        <c:axId val="1284735248"/>
      </c:lineChart>
      <c:dateAx>
        <c:axId val="1284734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838B19"/>
                </a:solidFill>
                <a:latin typeface="Amasis MT Pro Black" panose="02040A04050005020304" pitchFamily="18" charset="0"/>
                <a:ea typeface="+mn-ea"/>
                <a:cs typeface="+mn-cs"/>
              </a:defRPr>
            </a:pPr>
            <a:endParaRPr lang="es-ES"/>
          </a:p>
        </c:txPr>
        <c:crossAx val="1284735248"/>
        <c:crosses val="autoZero"/>
        <c:auto val="0"/>
        <c:lblOffset val="100"/>
        <c:baseTimeUnit val="days"/>
      </c:dateAx>
      <c:valAx>
        <c:axId val="12847352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759E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8473428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masis MT Pro Black" panose="02040A04050005020304" pitchFamily="18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bril Fatface" panose="02000503000000020003" pitchFamily="2" charset="0"/>
                <a:ea typeface="+mn-ea"/>
                <a:cs typeface="+mn-cs"/>
              </a:defRPr>
            </a:pPr>
            <a:r>
              <a:rPr lang="es-ES" sz="2800" dirty="0">
                <a:solidFill>
                  <a:srgbClr val="838B19"/>
                </a:solidFill>
                <a:latin typeface="Abril Fatface" panose="02000503000000020003" pitchFamily="2" charset="0"/>
              </a:rPr>
              <a:t>N.º Acciones</a:t>
            </a:r>
            <a:r>
              <a:rPr lang="es-ES" sz="2800" baseline="0" dirty="0">
                <a:solidFill>
                  <a:srgbClr val="838B19"/>
                </a:solidFill>
                <a:latin typeface="Abril Fatface" panose="02000503000000020003" pitchFamily="2" charset="0"/>
              </a:rPr>
              <a:t> Formativas ejecutadas  </a:t>
            </a:r>
            <a:endParaRPr lang="es-ES" sz="2800" dirty="0">
              <a:solidFill>
                <a:srgbClr val="838B19"/>
              </a:solidFill>
              <a:latin typeface="Abril Fatface" panose="02000503000000020003" pitchFamily="2" charset="0"/>
            </a:endParaRPr>
          </a:p>
        </c:rich>
      </c:tx>
      <c:layout>
        <c:manualLayout>
          <c:xMode val="edge"/>
          <c:yMode val="edge"/>
          <c:x val="0.27048410434368098"/>
          <c:y val="2.6567282257245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bril Fatface" panose="02000503000000020003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bg2"/>
            </a:solidFill>
            <a:ln>
              <a:solidFill>
                <a:srgbClr val="F1960F"/>
              </a:solidFill>
            </a:ln>
            <a:effectLst/>
          </c:spPr>
          <c:dLbls>
            <c:dLbl>
              <c:idx val="1"/>
              <c:layout>
                <c:manualLayout>
                  <c:x val="-2.0470956753574397E-17"/>
                  <c:y val="-0.164624135229830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106-42BF-8A65-B99D4FF7F819}"/>
                </c:ext>
              </c:extLst>
            </c:dLbl>
            <c:dLbl>
              <c:idx val="2"/>
              <c:layout>
                <c:manualLayout>
                  <c:x val="2.2332210802705819E-3"/>
                  <c:y val="-0.179589965705269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06-42BF-8A65-B99D4FF7F819}"/>
                </c:ext>
              </c:extLst>
            </c:dLbl>
            <c:dLbl>
              <c:idx val="5"/>
              <c:layout>
                <c:manualLayout>
                  <c:x val="-1.1483487140958813E-2"/>
                  <c:y val="-0.12157561939256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106-42BF-8A65-B99D4FF7F819}"/>
                </c:ext>
              </c:extLst>
            </c:dLbl>
            <c:dLbl>
              <c:idx val="8"/>
              <c:layout>
                <c:manualLayout>
                  <c:x val="-1.7722076809714895E-3"/>
                  <c:y val="-0.243385075302593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06-42BF-8A65-B99D4FF7F8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838B19"/>
                    </a:solidFill>
                    <a:latin typeface="Amasis MT Pro Black" panose="02040A04050005020304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Hoja2!$B$2:$J$2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Hoja2!$B$3:$J$3</c:f>
              <c:numCache>
                <c:formatCode>General</c:formatCode>
                <c:ptCount val="9"/>
                <c:pt idx="0">
                  <c:v>28</c:v>
                </c:pt>
                <c:pt idx="1">
                  <c:v>36</c:v>
                </c:pt>
                <c:pt idx="2">
                  <c:v>38</c:v>
                </c:pt>
                <c:pt idx="3">
                  <c:v>30</c:v>
                </c:pt>
                <c:pt idx="4">
                  <c:v>25</c:v>
                </c:pt>
                <c:pt idx="5">
                  <c:v>32</c:v>
                </c:pt>
                <c:pt idx="6">
                  <c:v>29</c:v>
                </c:pt>
                <c:pt idx="7">
                  <c:v>19</c:v>
                </c:pt>
                <c:pt idx="8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06-42BF-8A65-B99D4FF7F8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2685551"/>
        <c:axId val="542685071"/>
      </c:areaChart>
      <c:catAx>
        <c:axId val="54268555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rgbClr val="F1960F"/>
                </a:solidFill>
                <a:latin typeface="Amasis MT Pro Medium" panose="02040604050005020304" pitchFamily="18" charset="0"/>
                <a:ea typeface="+mn-ea"/>
                <a:cs typeface="+mn-cs"/>
              </a:defRPr>
            </a:pPr>
            <a:endParaRPr lang="es-ES"/>
          </a:p>
        </c:txPr>
        <c:crossAx val="542685071"/>
        <c:crosses val="autoZero"/>
        <c:auto val="1"/>
        <c:lblAlgn val="ctr"/>
        <c:lblOffset val="100"/>
        <c:noMultiLvlLbl val="0"/>
      </c:catAx>
      <c:valAx>
        <c:axId val="54268507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4268555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s-ES" sz="2800" b="0" i="0" u="none" strike="noStrike" kern="1200" spc="0" baseline="0">
                <a:solidFill>
                  <a:srgbClr val="73911F"/>
                </a:solidFill>
                <a:latin typeface="Abril Fatface" panose="02000503000000020003" pitchFamily="2" charset="0"/>
                <a:ea typeface="+mn-ea"/>
                <a:cs typeface="+mn-cs"/>
              </a:defRPr>
            </a:pPr>
            <a:r>
              <a:rPr lang="es-ES" sz="2800" b="0" i="0" u="none" strike="noStrike" kern="1200" spc="0" baseline="0">
                <a:solidFill>
                  <a:srgbClr val="73911F"/>
                </a:solidFill>
                <a:latin typeface="Abril Fatface" panose="02000503000000020003" pitchFamily="2" charset="0"/>
                <a:ea typeface="+mn-ea"/>
                <a:cs typeface="+mn-cs"/>
              </a:rPr>
              <a:t>Alumnado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s-ES" sz="2800" b="0" i="0" u="none" strike="noStrike" kern="1200" spc="0" baseline="0">
              <a:solidFill>
                <a:srgbClr val="73911F"/>
              </a:solidFill>
              <a:latin typeface="Abril Fatface" panose="02000503000000020003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9.8710393494266413E-2"/>
          <c:y val="0.1276764199655766"/>
          <c:w val="0.78032379372267735"/>
          <c:h val="0.693323530132790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Hoja2!$A$11</c:f>
              <c:strCache>
                <c:ptCount val="1"/>
                <c:pt idx="0">
                  <c:v>ALUMNOS/AS </c:v>
                </c:pt>
              </c:strCache>
            </c:strRef>
          </c:tx>
          <c:spPr>
            <a:solidFill>
              <a:schemeClr val="bg2"/>
            </a:solidFill>
            <a:ln>
              <a:solidFill>
                <a:srgbClr val="F1960F"/>
              </a:solidFill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bg2"/>
              </a:solidFill>
              <a:ln>
                <a:solidFill>
                  <a:srgbClr val="F1960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658-4C35-A237-3A8DB8381465}"/>
              </c:ext>
            </c:extLst>
          </c:dPt>
          <c:dPt>
            <c:idx val="5"/>
            <c:invertIfNegative val="0"/>
            <c:bubble3D val="0"/>
            <c:spPr>
              <a:solidFill>
                <a:schemeClr val="bg2"/>
              </a:solidFill>
              <a:ln>
                <a:solidFill>
                  <a:srgbClr val="F1960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658-4C35-A237-3A8DB8381465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/>
              </a:solidFill>
              <a:ln>
                <a:solidFill>
                  <a:srgbClr val="F1960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A658-4C35-A237-3A8DB8381465}"/>
              </c:ext>
            </c:extLst>
          </c:dPt>
          <c:dLbls>
            <c:dLbl>
              <c:idx val="0"/>
              <c:layout>
                <c:manualLayout>
                  <c:x val="-9.4073377234242701E-3"/>
                  <c:y val="0.158347676419965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658-4C35-A237-3A8DB8381465}"/>
                </c:ext>
              </c:extLst>
            </c:dLbl>
            <c:dLbl>
              <c:idx val="1"/>
              <c:layout>
                <c:manualLayout>
                  <c:x val="2.3518344308560675E-3"/>
                  <c:y val="0.254733218588640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658-4C35-A237-3A8DB8381465}"/>
                </c:ext>
              </c:extLst>
            </c:dLbl>
            <c:dLbl>
              <c:idx val="2"/>
              <c:layout>
                <c:manualLayout>
                  <c:x val="-1.1578958525105085E-2"/>
                  <c:y val="0.230081309019802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658-4C35-A237-3A8DB8381465}"/>
                </c:ext>
              </c:extLst>
            </c:dLbl>
            <c:dLbl>
              <c:idx val="3"/>
              <c:layout>
                <c:manualLayout>
                  <c:x val="0"/>
                  <c:y val="0.254733218588640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658-4C35-A237-3A8DB8381465}"/>
                </c:ext>
              </c:extLst>
            </c:dLbl>
            <c:dLbl>
              <c:idx val="4"/>
              <c:layout>
                <c:manualLayout>
                  <c:x val="-1.4473698156381887E-3"/>
                  <c:y val="0.329494868049236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658-4C35-A237-3A8DB8381465}"/>
                </c:ext>
              </c:extLst>
            </c:dLbl>
            <c:dLbl>
              <c:idx val="5"/>
              <c:layout>
                <c:manualLayout>
                  <c:x val="5.9724487644446575E-4"/>
                  <c:y val="0.311342929263286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658-4C35-A237-3A8DB8381465}"/>
                </c:ext>
              </c:extLst>
            </c:dLbl>
            <c:dLbl>
              <c:idx val="6"/>
              <c:layout>
                <c:manualLayout>
                  <c:x val="3.4376742613312894E-3"/>
                  <c:y val="0.253348803107908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658-4C35-A237-3A8DB8381465}"/>
                </c:ext>
              </c:extLst>
            </c:dLbl>
            <c:dLbl>
              <c:idx val="7"/>
              <c:layout>
                <c:manualLayout>
                  <c:x val="-8.6232932961189039E-17"/>
                  <c:y val="0.17211703958691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658-4C35-A237-3A8DB8381465}"/>
                </c:ext>
              </c:extLst>
            </c:dLbl>
            <c:dLbl>
              <c:idx val="8"/>
              <c:layout>
                <c:manualLayout>
                  <c:x val="1.4473698156381356E-3"/>
                  <c:y val="0.277309923762879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658-4C35-A237-3A8DB8381465}"/>
                </c:ext>
              </c:extLst>
            </c:dLbl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838B19"/>
                    </a:solidFill>
                    <a:latin typeface="Amasis MT Pro Black" panose="02040A04050005020304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Hoja2!$B$10:$J$10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Hoja2!$B$11:$J$11</c:f>
              <c:numCache>
                <c:formatCode>General</c:formatCode>
                <c:ptCount val="9"/>
                <c:pt idx="0">
                  <c:v>491</c:v>
                </c:pt>
                <c:pt idx="1">
                  <c:v>799</c:v>
                </c:pt>
                <c:pt idx="2">
                  <c:v>1070</c:v>
                </c:pt>
                <c:pt idx="3">
                  <c:v>1024</c:v>
                </c:pt>
                <c:pt idx="4">
                  <c:v>1633</c:v>
                </c:pt>
                <c:pt idx="5">
                  <c:v>1459</c:v>
                </c:pt>
                <c:pt idx="6">
                  <c:v>1085</c:v>
                </c:pt>
                <c:pt idx="7">
                  <c:v>539</c:v>
                </c:pt>
                <c:pt idx="8">
                  <c:v>1042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658-4C35-A237-3A8DB8381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3"/>
        <c:overlap val="77"/>
        <c:axId val="372988048"/>
        <c:axId val="1825441616"/>
      </c:barChart>
      <c:lineChart>
        <c:grouping val="standard"/>
        <c:varyColors val="0"/>
        <c:ser>
          <c:idx val="1"/>
          <c:order val="1"/>
          <c:tx>
            <c:strRef>
              <c:f>Hoja2!$A$12</c:f>
              <c:strCache>
                <c:ptCount val="1"/>
                <c:pt idx="0">
                  <c:v>OCUPACIÓN MEDIA (%)</c:v>
                </c:pt>
              </c:strCache>
            </c:strRef>
          </c:tx>
          <c:spPr>
            <a:ln w="63500" cap="rnd">
              <a:solidFill>
                <a:srgbClr val="F1960F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4684854186265284E-2"/>
                  <c:y val="-5.16351118760758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658-4C35-A237-3A8DB8381465}"/>
                </c:ext>
              </c:extLst>
            </c:dLbl>
            <c:dLbl>
              <c:idx val="1"/>
              <c:layout>
                <c:manualLayout>
                  <c:x val="-4.9388523047977424E-2"/>
                  <c:y val="-0.130808950086058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658-4C35-A237-3A8DB8381465}"/>
                </c:ext>
              </c:extLst>
            </c:dLbl>
            <c:dLbl>
              <c:idx val="2"/>
              <c:layout>
                <c:manualLayout>
                  <c:x val="-5.572088874888783E-2"/>
                  <c:y val="-0.192771121567583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658-4C35-A237-3A8DB8381465}"/>
                </c:ext>
              </c:extLst>
            </c:dLbl>
            <c:dLbl>
              <c:idx val="3"/>
              <c:layout>
                <c:manualLayout>
                  <c:x val="-5.1378779301973425E-2"/>
                  <c:y val="-0.20021128108315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658-4C35-A237-3A8DB8381465}"/>
                </c:ext>
              </c:extLst>
            </c:dLbl>
            <c:dLbl>
              <c:idx val="4"/>
              <c:layout>
                <c:manualLayout>
                  <c:x val="-5.4092191909689558E-2"/>
                  <c:y val="-4.1308089500860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658-4C35-A237-3A8DB8381465}"/>
                </c:ext>
              </c:extLst>
            </c:dLbl>
            <c:dLbl>
              <c:idx val="5"/>
              <c:layout>
                <c:manualLayout>
                  <c:x val="-5.1740357478833578E-2"/>
                  <c:y val="-0.17211703958691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658-4C35-A237-3A8DB8381465}"/>
                </c:ext>
              </c:extLst>
            </c:dLbl>
            <c:dLbl>
              <c:idx val="6"/>
              <c:layout>
                <c:manualLayout>
                  <c:x val="-4.7036688617121354E-2"/>
                  <c:y val="-9.6385542168674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658-4C35-A237-3A8DB8381465}"/>
                </c:ext>
              </c:extLst>
            </c:dLbl>
            <c:dLbl>
              <c:idx val="7"/>
              <c:layout>
                <c:manualLayout>
                  <c:x val="-4.9388523047977424E-2"/>
                  <c:y val="4.4750430292598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658-4C35-A237-3A8DB8381465}"/>
                </c:ext>
              </c:extLst>
            </c:dLbl>
            <c:dLbl>
              <c:idx val="8"/>
              <c:layout>
                <c:manualLayout>
                  <c:x val="-4.9388523047977424E-2"/>
                  <c:y val="-0.158347676419965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658-4C35-A237-3A8DB83814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F1960F"/>
                    </a:solidFill>
                    <a:latin typeface="Amasis MT Pro Black" panose="02040A04050005020304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Hoja2!$B$10:$J$10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Hoja2!$B$12:$J$12</c:f>
              <c:numCache>
                <c:formatCode>_(* #,##0.00_);_(* \(#,##0.00\);_(* "-"??_);_(@_)</c:formatCode>
                <c:ptCount val="9"/>
                <c:pt idx="0">
                  <c:v>17.535714285714285</c:v>
                </c:pt>
                <c:pt idx="1">
                  <c:v>22.194444444444443</c:v>
                </c:pt>
                <c:pt idx="2">
                  <c:v>28.157894736842106</c:v>
                </c:pt>
                <c:pt idx="3">
                  <c:v>34.133333333333333</c:v>
                </c:pt>
                <c:pt idx="4">
                  <c:v>65.319999999999993</c:v>
                </c:pt>
                <c:pt idx="5">
                  <c:v>45.59375</c:v>
                </c:pt>
                <c:pt idx="6">
                  <c:v>37.413793103448278</c:v>
                </c:pt>
                <c:pt idx="7">
                  <c:v>28.368421052631579</c:v>
                </c:pt>
                <c:pt idx="8">
                  <c:v>29.771428571428572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A658-4C35-A237-3A8DB8381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2968287"/>
        <c:axId val="412968767"/>
      </c:lineChart>
      <c:catAx>
        <c:axId val="41296828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F1960F"/>
                </a:solidFill>
                <a:latin typeface="Amasis MT Pro Black" panose="02040A04050005020304" pitchFamily="18" charset="0"/>
                <a:ea typeface="+mn-ea"/>
                <a:cs typeface="+mn-cs"/>
              </a:defRPr>
            </a:pPr>
            <a:endParaRPr lang="es-ES"/>
          </a:p>
        </c:txPr>
        <c:crossAx val="412968767"/>
        <c:crosses val="autoZero"/>
        <c:auto val="1"/>
        <c:lblAlgn val="ctr"/>
        <c:lblOffset val="100"/>
        <c:noMultiLvlLbl val="0"/>
      </c:catAx>
      <c:valAx>
        <c:axId val="412968767"/>
        <c:scaling>
          <c:orientation val="minMax"/>
        </c:scaling>
        <c:delete val="0"/>
        <c:axPos val="l"/>
        <c:numFmt formatCode="_(* #,##0.00_);_(* \(#,##0.0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 Black" panose="02040A04050005020304" pitchFamily="18" charset="0"/>
                <a:ea typeface="+mn-ea"/>
                <a:cs typeface="+mn-cs"/>
              </a:defRPr>
            </a:pPr>
            <a:endParaRPr lang="es-ES"/>
          </a:p>
        </c:txPr>
        <c:crossAx val="412968287"/>
        <c:crosses val="autoZero"/>
        <c:crossBetween val="between"/>
      </c:valAx>
      <c:valAx>
        <c:axId val="182544161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 Black" panose="02040A04050005020304" pitchFamily="18" charset="0"/>
                <a:ea typeface="+mn-ea"/>
                <a:cs typeface="+mn-cs"/>
              </a:defRPr>
            </a:pPr>
            <a:endParaRPr lang="es-ES"/>
          </a:p>
        </c:txPr>
        <c:crossAx val="372988048"/>
        <c:crosses val="max"/>
        <c:crossBetween val="between"/>
      </c:valAx>
      <c:catAx>
        <c:axId val="3729880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254416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0682962888993064"/>
          <c:y val="5.3581144996469397E-2"/>
          <c:w val="0.19003122329987324"/>
          <c:h val="0.11421399736200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2000" b="0" i="0" u="none" strike="noStrike" kern="1200" spc="0" baseline="0">
                <a:solidFill>
                  <a:srgbClr val="759E00"/>
                </a:solidFill>
                <a:latin typeface="Abril Fatface" panose="02000503000000020003" pitchFamily="2" charset="0"/>
                <a:ea typeface="+mn-ea"/>
                <a:cs typeface="+mn-cs"/>
              </a:defRPr>
            </a:pPr>
            <a:r>
              <a:rPr lang="en-US" sz="2800" b="0" i="0" u="none" strike="noStrike" kern="1200" spc="0" baseline="0" dirty="0">
                <a:solidFill>
                  <a:srgbClr val="759E00"/>
                </a:solidFill>
                <a:latin typeface="Abril Fatface" panose="02000503000000020003" pitchFamily="2" charset="0"/>
                <a:ea typeface="+mn-ea"/>
                <a:cs typeface="+mn-cs"/>
              </a:rPr>
              <a:t>N.º</a:t>
            </a:r>
            <a:r>
              <a:rPr lang="en-US" sz="2800" b="0" i="0" u="none" strike="noStrike" kern="1200" spc="0" baseline="0" dirty="0" err="1">
                <a:solidFill>
                  <a:srgbClr val="759E00"/>
                </a:solidFill>
                <a:latin typeface="Abril Fatface" panose="02000503000000020003" pitchFamily="2" charset="0"/>
                <a:ea typeface="+mn-ea"/>
                <a:cs typeface="+mn-cs"/>
              </a:rPr>
              <a:t>acciones</a:t>
            </a:r>
            <a:r>
              <a:rPr lang="en-US" sz="2800" b="0" i="0" u="none" strike="noStrike" kern="1200" spc="0" baseline="0" dirty="0">
                <a:solidFill>
                  <a:srgbClr val="759E00"/>
                </a:solidFill>
                <a:latin typeface="Abril Fatface" panose="02000503000000020003" pitchFamily="2" charset="0"/>
                <a:ea typeface="+mn-ea"/>
                <a:cs typeface="+mn-cs"/>
              </a:rPr>
              <a:t> formativas </a:t>
            </a:r>
          </a:p>
        </c:rich>
      </c:tx>
      <c:layout>
        <c:manualLayout>
          <c:xMode val="edge"/>
          <c:yMode val="edge"/>
          <c:x val="0.33194073850869366"/>
          <c:y val="1.38873359797638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2000" b="0" i="0" u="none" strike="noStrike" kern="1200" spc="0" baseline="0">
              <a:solidFill>
                <a:srgbClr val="759E00"/>
              </a:solidFill>
              <a:latin typeface="Abril Fatface" panose="02000503000000020003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8530749283830087E-2"/>
          <c:y val="0.23639717671553023"/>
          <c:w val="0.89433152969352203"/>
          <c:h val="0.55246173533197973"/>
        </c:manualLayout>
      </c:layout>
      <c:line3DChart>
        <c:grouping val="standard"/>
        <c:varyColors val="0"/>
        <c:ser>
          <c:idx val="0"/>
          <c:order val="0"/>
          <c:tx>
            <c:strRef>
              <c:f>'Formación a la carta '!$A$2</c:f>
              <c:strCache>
                <c:ptCount val="1"/>
                <c:pt idx="0">
                  <c:v>Nº ACCIONES </c:v>
                </c:pt>
              </c:strCache>
            </c:strRef>
          </c:tx>
          <c:spPr>
            <a:solidFill>
              <a:srgbClr val="B8B41E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4.0624679620821398E-3"/>
                  <c:y val="5.5549343919055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97D-4852-90AD-1F0E62099A41}"/>
                </c:ext>
              </c:extLst>
            </c:dLbl>
            <c:dLbl>
              <c:idx val="1"/>
              <c:layout>
                <c:manualLayout>
                  <c:x val="-1.2187403886246456E-2"/>
                  <c:y val="-8.3324015878583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7D-4852-90AD-1F0E62099A41}"/>
                </c:ext>
              </c:extLst>
            </c:dLbl>
            <c:dLbl>
              <c:idx val="2"/>
              <c:layout>
                <c:manualLayout>
                  <c:x val="0"/>
                  <c:y val="-9.3739517863406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97D-4852-90AD-1F0E62099A41}"/>
                </c:ext>
              </c:extLst>
            </c:dLbl>
            <c:dLbl>
              <c:idx val="3"/>
              <c:layout>
                <c:manualLayout>
                  <c:x val="0"/>
                  <c:y val="-9.02676838684650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97D-4852-90AD-1F0E62099A41}"/>
                </c:ext>
              </c:extLst>
            </c:dLbl>
            <c:dLbl>
              <c:idx val="4"/>
              <c:layout>
                <c:manualLayout>
                  <c:x val="6.0937019431232097E-3"/>
                  <c:y val="-8.679584987352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97D-4852-90AD-1F0E62099A41}"/>
                </c:ext>
              </c:extLst>
            </c:dLbl>
            <c:dLbl>
              <c:idx val="5"/>
              <c:layout>
                <c:manualLayout>
                  <c:x val="-2.0312339810411441E-3"/>
                  <c:y val="-6.24930119089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97D-4852-90AD-1F0E62099A41}"/>
                </c:ext>
              </c:extLst>
            </c:dLbl>
            <c:dLbl>
              <c:idx val="6"/>
              <c:layout>
                <c:manualLayout>
                  <c:x val="0"/>
                  <c:y val="-5.5549343919055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97D-4852-90AD-1F0E62099A41}"/>
                </c:ext>
              </c:extLst>
            </c:dLbl>
            <c:dLbl>
              <c:idx val="7"/>
              <c:layout>
                <c:manualLayout>
                  <c:x val="2.0312339810410699E-3"/>
                  <c:y val="-6.59648459038783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7D-4852-90AD-1F0E62099A41}"/>
                </c:ext>
              </c:extLst>
            </c:dLbl>
            <c:dLbl>
              <c:idx val="8"/>
              <c:layout>
                <c:manualLayout>
                  <c:x val="-6.0937019431232097E-3"/>
                  <c:y val="-6.943667989881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97D-4852-90AD-1F0E62099A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F1960F"/>
                    </a:solidFill>
                    <a:latin typeface="Abril Fatface" panose="02000503000000020003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'Formación a la carta '!$B$1:$J$1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'Formación a la carta '!$B$2:$J$2</c:f>
              <c:numCache>
                <c:formatCode>General</c:formatCode>
                <c:ptCount val="9"/>
                <c:pt idx="0">
                  <c:v>16</c:v>
                </c:pt>
                <c:pt idx="1">
                  <c:v>20</c:v>
                </c:pt>
                <c:pt idx="2">
                  <c:v>22</c:v>
                </c:pt>
                <c:pt idx="3">
                  <c:v>9</c:v>
                </c:pt>
                <c:pt idx="4">
                  <c:v>14</c:v>
                </c:pt>
                <c:pt idx="5">
                  <c:v>11</c:v>
                </c:pt>
                <c:pt idx="6">
                  <c:v>10</c:v>
                </c:pt>
                <c:pt idx="7">
                  <c:v>6</c:v>
                </c:pt>
                <c:pt idx="8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7D-4852-90AD-1F0E62099A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1591535999"/>
        <c:axId val="1591535519"/>
        <c:axId val="1723876496"/>
      </c:line3DChart>
      <c:catAx>
        <c:axId val="159153599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C8BD2A"/>
                </a:solidFill>
                <a:latin typeface="Montaser Arabic" panose="020B0604020202020204" charset="-78"/>
                <a:ea typeface="+mn-ea"/>
                <a:cs typeface="Montaser Arabic" panose="020B0604020202020204" charset="-78"/>
              </a:defRPr>
            </a:pPr>
            <a:endParaRPr lang="es-ES"/>
          </a:p>
        </c:txPr>
        <c:crossAx val="1591535519"/>
        <c:crosses val="autoZero"/>
        <c:auto val="1"/>
        <c:lblAlgn val="ctr"/>
        <c:lblOffset val="100"/>
        <c:noMultiLvlLbl val="0"/>
      </c:catAx>
      <c:valAx>
        <c:axId val="1591535519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808000"/>
                </a:solidFill>
                <a:latin typeface="Montaser Arabic" panose="020B0604020202020204" charset="-78"/>
                <a:ea typeface="+mn-ea"/>
                <a:cs typeface="Montaser Arabic" panose="020B0604020202020204" charset="-78"/>
              </a:defRPr>
            </a:pPr>
            <a:endParaRPr lang="es-ES"/>
          </a:p>
        </c:txPr>
        <c:crossAx val="1591535999"/>
        <c:crosses val="autoZero"/>
        <c:crossBetween val="between"/>
      </c:valAx>
      <c:serAx>
        <c:axId val="1723876496"/>
        <c:scaling>
          <c:orientation val="minMax"/>
        </c:scaling>
        <c:delete val="1"/>
        <c:axPos val="b"/>
        <c:majorTickMark val="out"/>
        <c:minorTickMark val="none"/>
        <c:tickLblPos val="nextTo"/>
        <c:crossAx val="1591535519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s-ES" sz="2800" b="0" i="0" u="none" strike="noStrike" kern="1200" spc="0" baseline="0" dirty="0" err="1" smtClean="0">
                <a:solidFill>
                  <a:srgbClr val="838B19"/>
                </a:solidFill>
                <a:latin typeface="Abril Fatface" panose="02000503000000020003" pitchFamily="2" charset="0"/>
                <a:ea typeface="+mn-ea"/>
                <a:cs typeface="+mn-cs"/>
              </a:defRPr>
            </a:pPr>
            <a:r>
              <a:rPr lang="es-ES" sz="2800" b="0" i="0" u="none" strike="noStrike" kern="1200" spc="0" baseline="0" dirty="0">
                <a:solidFill>
                  <a:srgbClr val="838B19"/>
                </a:solidFill>
                <a:latin typeface="Abril Fatface" panose="02000503000000020003" pitchFamily="2" charset="0"/>
                <a:ea typeface="+mn-ea"/>
                <a:cs typeface="+mn-cs"/>
              </a:rPr>
              <a:t>Alumnado</a:t>
            </a:r>
          </a:p>
        </c:rich>
      </c:tx>
      <c:layout>
        <c:manualLayout>
          <c:xMode val="edge"/>
          <c:yMode val="edge"/>
          <c:x val="0.4446705723816036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s-ES" sz="2800" b="0" i="0" u="none" strike="noStrike" kern="1200" spc="0" baseline="0" dirty="0" err="1" smtClean="0">
              <a:solidFill>
                <a:srgbClr val="838B19"/>
              </a:solidFill>
              <a:latin typeface="Abril Fatface" panose="02000503000000020003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7.3528802320762532E-2"/>
          <c:y val="1.9431883108399294E-2"/>
          <c:w val="0.88487221991987841"/>
          <c:h val="0.705777806006542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'Formación a la carta '!$A$2</c:f>
              <c:strCache>
                <c:ptCount val="1"/>
                <c:pt idx="0">
                  <c:v>Nº ALUMNOS/AS </c:v>
                </c:pt>
              </c:strCache>
            </c:strRef>
          </c:tx>
          <c:spPr>
            <a:solidFill>
              <a:schemeClr val="bg2"/>
            </a:solidFill>
            <a:ln>
              <a:solidFill>
                <a:srgbClr val="98B61A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211649813070440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49E-4B60-A0D4-400582021CD0}"/>
                </c:ext>
              </c:extLst>
            </c:dLbl>
            <c:dLbl>
              <c:idx val="1"/>
              <c:layout>
                <c:manualLayout>
                  <c:x val="0"/>
                  <c:y val="0.111704068009399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49E-4B60-A0D4-400582021CD0}"/>
                </c:ext>
              </c:extLst>
            </c:dLbl>
            <c:dLbl>
              <c:idx val="2"/>
              <c:layout>
                <c:manualLayout>
                  <c:x val="-7.869614735884576E-3"/>
                  <c:y val="0.135220713906114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49E-4B60-A0D4-400582021CD0}"/>
                </c:ext>
              </c:extLst>
            </c:dLbl>
            <c:dLbl>
              <c:idx val="3"/>
              <c:layout>
                <c:manualLayout>
                  <c:x val="0"/>
                  <c:y val="0.202831070859172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49E-4B60-A0D4-400582021CD0}"/>
                </c:ext>
              </c:extLst>
            </c:dLbl>
            <c:dLbl>
              <c:idx val="4"/>
              <c:layout>
                <c:manualLayout>
                  <c:x val="-7.2137301742676501E-17"/>
                  <c:y val="0.182254005699546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49E-4B60-A0D4-400582021CD0}"/>
                </c:ext>
              </c:extLst>
            </c:dLbl>
            <c:dLbl>
              <c:idx val="5"/>
              <c:layout>
                <c:manualLayout>
                  <c:x val="1.9674036839710716E-3"/>
                  <c:y val="0.205770651596261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49E-4B60-A0D4-400582021CD0}"/>
                </c:ext>
              </c:extLst>
            </c:dLbl>
            <c:dLbl>
              <c:idx val="6"/>
              <c:layout>
                <c:manualLayout>
                  <c:x val="0"/>
                  <c:y val="0.202831070859172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49E-4B60-A0D4-400582021CD0}"/>
                </c:ext>
              </c:extLst>
            </c:dLbl>
            <c:dLbl>
              <c:idx val="7"/>
              <c:layout>
                <c:manualLayout>
                  <c:x val="0"/>
                  <c:y val="0.182254005699546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9E-4B60-A0D4-400582021CD0}"/>
                </c:ext>
              </c:extLst>
            </c:dLbl>
            <c:dLbl>
              <c:idx val="8"/>
              <c:layout>
                <c:manualLayout>
                  <c:x val="-1.967403683971144E-3"/>
                  <c:y val="0.235166458967156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9E-4B60-A0D4-400582021C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F1960F"/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'Formación a la carta '!$B$1:$J$1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'Formación a la carta '!$B$2:$J$2</c:f>
              <c:numCache>
                <c:formatCode>General</c:formatCode>
                <c:ptCount val="9"/>
                <c:pt idx="0">
                  <c:v>256</c:v>
                </c:pt>
                <c:pt idx="1">
                  <c:v>574</c:v>
                </c:pt>
                <c:pt idx="2">
                  <c:v>390</c:v>
                </c:pt>
                <c:pt idx="3">
                  <c:v>527</c:v>
                </c:pt>
                <c:pt idx="4">
                  <c:v>313</c:v>
                </c:pt>
                <c:pt idx="5">
                  <c:v>217</c:v>
                </c:pt>
                <c:pt idx="6">
                  <c:v>268</c:v>
                </c:pt>
                <c:pt idx="7">
                  <c:v>305</c:v>
                </c:pt>
                <c:pt idx="8">
                  <c:v>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9E-4B60-A0D4-400582021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"/>
        <c:axId val="1488938159"/>
        <c:axId val="1488939599"/>
      </c:barChart>
      <c:lineChart>
        <c:grouping val="standard"/>
        <c:varyColors val="0"/>
        <c:ser>
          <c:idx val="1"/>
          <c:order val="1"/>
          <c:tx>
            <c:strRef>
              <c:f>'Formación a la carta '!$A$3</c:f>
              <c:strCache>
                <c:ptCount val="1"/>
                <c:pt idx="0">
                  <c:v>Ocupación media/ promedio de participantes </c:v>
                </c:pt>
              </c:strCache>
            </c:strRef>
          </c:tx>
          <c:spPr>
            <a:ln w="50800" cap="rnd">
              <a:solidFill>
                <a:srgbClr val="C8BD2A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6098356448733854E-2"/>
                  <c:y val="-0.149918617591562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49E-4B60-A0D4-400582021CD0}"/>
                </c:ext>
              </c:extLst>
            </c:dLbl>
            <c:dLbl>
              <c:idx val="1"/>
              <c:layout>
                <c:manualLayout>
                  <c:x val="-6.3601866123959613E-2"/>
                  <c:y val="-0.34099136550237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49E-4B60-A0D4-400582021CD0}"/>
                </c:ext>
              </c:extLst>
            </c:dLbl>
            <c:dLbl>
              <c:idx val="2"/>
              <c:layout>
                <c:manualLayout>
                  <c:x val="-6.7039804833362873E-2"/>
                  <c:y val="-0.291018492971856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49E-4B60-A0D4-400582021CD0}"/>
                </c:ext>
              </c:extLst>
            </c:dLbl>
            <c:dLbl>
              <c:idx val="3"/>
              <c:layout>
                <c:manualLayout>
                  <c:x val="-7.3915682252169282E-2"/>
                  <c:y val="-5.87916147417892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49E-4B60-A0D4-400582021CD0}"/>
                </c:ext>
              </c:extLst>
            </c:dLbl>
            <c:dLbl>
              <c:idx val="4"/>
              <c:layout>
                <c:manualLayout>
                  <c:x val="-4.2974233867540283E-2"/>
                  <c:y val="-0.152858198328651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49E-4B60-A0D4-400582021CD0}"/>
                </c:ext>
              </c:extLst>
            </c:dLbl>
            <c:dLbl>
              <c:idx val="5"/>
              <c:layout>
                <c:manualLayout>
                  <c:x val="-8.0791559670975663E-2"/>
                  <c:y val="-7.9368679901415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49E-4B60-A0D4-400582021CD0}"/>
                </c:ext>
              </c:extLst>
            </c:dLbl>
            <c:dLbl>
              <c:idx val="6"/>
              <c:layout>
                <c:manualLayout>
                  <c:x val="-7.0477743542766064E-2"/>
                  <c:y val="-0.146979036854472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49E-4B60-A0D4-400582021CD0}"/>
                </c:ext>
              </c:extLst>
            </c:dLbl>
            <c:dLbl>
              <c:idx val="7"/>
              <c:layout>
                <c:manualLayout>
                  <c:x val="-7.3915682252169282E-2"/>
                  <c:y val="-6.46707762159679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49E-4B60-A0D4-400582021CD0}"/>
                </c:ext>
              </c:extLst>
            </c:dLbl>
            <c:dLbl>
              <c:idx val="8"/>
              <c:layout>
                <c:manualLayout>
                  <c:x val="-4.9850111286346727E-2"/>
                  <c:y val="-7.9368679901415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49E-4B60-A0D4-400582021C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838B19"/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'Formación a la carta '!$B$1:$J$1</c:f>
              <c:numCache>
                <c:formatCode>General</c:formatCod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numCache>
            </c:numRef>
          </c:cat>
          <c:val>
            <c:numRef>
              <c:f>'Formación a la carta '!$B$3:$J$3</c:f>
              <c:numCache>
                <c:formatCode>_(* #,##0.00_);_(* \(#,##0.00\);_(* "-"??_);_(@_)</c:formatCode>
                <c:ptCount val="9"/>
                <c:pt idx="0" formatCode="General">
                  <c:v>16</c:v>
                </c:pt>
                <c:pt idx="1">
                  <c:v>28.7</c:v>
                </c:pt>
                <c:pt idx="2">
                  <c:v>17.727272727272727</c:v>
                </c:pt>
                <c:pt idx="3">
                  <c:v>58.555555555555557</c:v>
                </c:pt>
                <c:pt idx="4">
                  <c:v>22.357142857142858</c:v>
                </c:pt>
                <c:pt idx="5">
                  <c:v>19.727272727272727</c:v>
                </c:pt>
                <c:pt idx="6">
                  <c:v>26.8</c:v>
                </c:pt>
                <c:pt idx="7">
                  <c:v>50.833333333333336</c:v>
                </c:pt>
                <c:pt idx="8">
                  <c:v>29.666666666666668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9E-4B60-A0D4-400582021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9448991"/>
        <c:axId val="1646015423"/>
      </c:lineChart>
      <c:catAx>
        <c:axId val="14889381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C8BD2A"/>
                </a:solidFill>
                <a:latin typeface="Montaser Arabic" panose="020B0604020202020204" charset="-78"/>
                <a:ea typeface="+mn-ea"/>
                <a:cs typeface="Montaser Arabic" panose="020B0604020202020204" charset="-78"/>
              </a:defRPr>
            </a:pPr>
            <a:endParaRPr lang="es-ES"/>
          </a:p>
        </c:txPr>
        <c:crossAx val="1488939599"/>
        <c:crosses val="autoZero"/>
        <c:auto val="1"/>
        <c:lblAlgn val="ctr"/>
        <c:lblOffset val="100"/>
        <c:noMultiLvlLbl val="0"/>
      </c:catAx>
      <c:valAx>
        <c:axId val="14889395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Montaser Arabic" panose="020B0604020202020204" charset="-78"/>
                <a:ea typeface="+mn-ea"/>
                <a:cs typeface="Montaser Arabic" panose="020B0604020202020204" charset="-78"/>
              </a:defRPr>
            </a:pPr>
            <a:endParaRPr lang="es-ES"/>
          </a:p>
        </c:txPr>
        <c:crossAx val="1488938159"/>
        <c:crosses val="autoZero"/>
        <c:crossBetween val="between"/>
      </c:valAx>
      <c:valAx>
        <c:axId val="1646015423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s-ES"/>
          </a:p>
        </c:txPr>
        <c:crossAx val="1449448991"/>
        <c:crosses val="max"/>
        <c:crossBetween val="between"/>
      </c:valAx>
      <c:catAx>
        <c:axId val="144944899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4601542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621159225233331E-2"/>
          <c:y val="0.91911477419390675"/>
          <c:w val="0.98837884077476668"/>
          <c:h val="8.08852258060932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masis MT Pro" panose="02040504050005020304" pitchFamily="18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edad!$A$23:$A$27</cx:f>
        <cx:lvl ptCount="5">
          <cx:pt idx="0">&lt; 26 años </cx:pt>
          <cx:pt idx="1">&gt;26 &lt;35 años </cx:pt>
          <cx:pt idx="2">&gt; de 35 años &lt; 50 años </cx:pt>
          <cx:pt idx="3">50-65 años</cx:pt>
          <cx:pt idx="4">&gt; 65 años </cx:pt>
        </cx:lvl>
      </cx:strDim>
      <cx:numDim type="val">
        <cx:f>edad!$B$23:$B$27</cx:f>
        <cx:lvl ptCount="5" formatCode="0,00%">
          <cx:pt idx="0">0.042419825072886302</cx:pt>
          <cx:pt idx="1">0.212827988338192</cx:pt>
          <cx:pt idx="2">0.42172011661807601</cx:pt>
          <cx:pt idx="3">0.31341107871720097</cx:pt>
          <cx:pt idx="4">0.0096209912536443197</cx:pt>
        </cx:lvl>
      </cx:numDim>
    </cx:data>
  </cx:chartData>
  <cx:chart>
    <cx:title pos="t" align="ctr" overlay="0">
      <cx:tx>
        <cx:txData>
          <cx:v>Edad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lang="es-ES" sz="4000" b="0" i="0" u="none" strike="noStrike" kern="1200" spc="0" baseline="0">
              <a:solidFill>
                <a:srgbClr val="838B19"/>
              </a:solidFill>
              <a:latin typeface="Abril Fatface" panose="02000503000000020003" pitchFamily="2" charset="0"/>
              <a:ea typeface="+mn-ea"/>
              <a:cs typeface="+mn-cs"/>
            </a:defRPr>
          </a:pPr>
          <a:r>
            <a:rPr lang="es-ES" sz="4000" b="0" i="0" u="none" strike="noStrike" kern="1200" spc="0" baseline="0">
              <a:solidFill>
                <a:srgbClr val="838B19"/>
              </a:solidFill>
              <a:latin typeface="Abril Fatface" panose="02000503000000020003" pitchFamily="2" charset="0"/>
              <a:ea typeface="+mn-ea"/>
              <a:cs typeface="+mn-cs"/>
            </a:rPr>
            <a:t>Edad</a:t>
          </a:r>
        </a:p>
      </cx:txPr>
    </cx:title>
    <cx:plotArea>
      <cx:plotAreaRegion>
        <cx:series layoutId="funnel" uniqueId="{05D27389-74DB-486C-86FD-AAE2C44862B7}">
          <cx:spPr>
            <a:solidFill>
              <a:schemeClr val="bg2"/>
            </a:solidFill>
            <a:ln>
              <a:solidFill>
                <a:srgbClr val="F1960F"/>
              </a:solidFill>
            </a:ln>
          </cx:spPr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lang="es-ES" sz="2800" b="0" i="0" u="none" strike="noStrike" kern="1200" spc="0" baseline="0">
                    <a:solidFill>
                      <a:srgbClr val="838B19"/>
                    </a:solidFill>
                    <a:latin typeface="Abril Fatface" panose="02000503000000020003" pitchFamily="2" charset="0"/>
                    <a:ea typeface="+mn-ea"/>
                    <a:cs typeface="+mn-cs"/>
                  </a:defRPr>
                </a:pPr>
                <a:endParaRPr lang="es-ES" sz="2800" b="0" i="0" u="none" strike="noStrike" kern="1200" spc="0" baseline="0">
                  <a:solidFill>
                    <a:srgbClr val="838B19"/>
                  </a:solidFill>
                  <a:latin typeface="Abril Fatface" panose="02000503000000020003" pitchFamily="2" charset="0"/>
                  <a:ea typeface="+mn-ea"/>
                  <a:cs typeface="+mn-cs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lang="es-ES" sz="2000" b="0" i="0" u="none" strike="noStrike" kern="1200" spc="0" baseline="0">
                <a:solidFill>
                  <a:srgbClr val="838B19"/>
                </a:solidFill>
                <a:latin typeface="Abril Fatface" panose="02000503000000020003" pitchFamily="2" charset="0"/>
                <a:ea typeface="+mn-ea"/>
                <a:cs typeface="+mn-cs"/>
              </a:defRPr>
            </a:pPr>
            <a:endParaRPr lang="es-ES" sz="2000" b="0" i="0" u="none" strike="noStrike" kern="1200" spc="0" baseline="0">
              <a:solidFill>
                <a:srgbClr val="838B19"/>
              </a:solidFill>
              <a:latin typeface="Abril Fatface" panose="02000503000000020003" pitchFamily="2" charset="0"/>
              <a:ea typeface="+mn-ea"/>
              <a:cs typeface="+mn-cs"/>
            </a:endParaRPr>
          </a:p>
        </cx:txPr>
      </cx:axis>
    </cx:plotArea>
  </cx:chart>
  <cx:spPr>
    <a:ln>
      <a:solidFill>
        <a:srgbClr val="F1960F"/>
      </a:solidFill>
    </a:ln>
  </cx:spPr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Hoja1!$H$19:$H$22</cx:f>
        <cx:lvl ptCount="4">
          <cx:pt idx="0">Presencial </cx:pt>
          <cx:pt idx="1">On line </cx:pt>
          <cx:pt idx="2">Presencial Virtual (Zoom)</cx:pt>
          <cx:pt idx="3">Semipresencial (online + presencial)</cx:pt>
        </cx:lvl>
      </cx:strDim>
      <cx:numDim type="val">
        <cx:f>Hoja1!$I$19:$I$22</cx:f>
        <cx:lvl ptCount="4" formatCode="_-* #.##0,00_-;\-* #.##0,00_-;_-* &quot;-&quot;??_-;_-@_-">
          <cx:pt idx="0">11.428571428571429</cx:pt>
          <cx:pt idx="1">17.142857142857142</cx:pt>
          <cx:pt idx="2">31.428571428571427</cx:pt>
          <cx:pt idx="3">40</cx:pt>
        </cx:lvl>
      </cx:numDim>
    </cx:data>
  </cx:chartData>
  <cx:chart>
    <cx:title pos="t" align="ctr" overlay="0">
      <cx:tx>
        <cx:txData>
          <cx:v>Preferencias por modalidad de impartición (%) 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3600" b="0" i="0" u="none" strike="noStrike" kern="1200" spc="0" baseline="0">
              <a:solidFill>
                <a:srgbClr val="838B19"/>
              </a:solidFill>
              <a:latin typeface="Abril Fatface" panose="02000503000000020003" pitchFamily="2" charset="0"/>
              <a:ea typeface="+mn-ea"/>
              <a:cs typeface="+mn-cs"/>
            </a:defRPr>
          </a:pPr>
          <a:r>
            <a:rPr lang="es-ES" sz="3600" b="0" i="0" u="none" strike="noStrike" kern="1200" spc="0" baseline="0" dirty="0">
              <a:solidFill>
                <a:srgbClr val="838B19"/>
              </a:solidFill>
              <a:latin typeface="Abril Fatface" panose="02000503000000020003" pitchFamily="2" charset="0"/>
              <a:ea typeface="+mn-ea"/>
              <a:cs typeface="+mn-cs"/>
            </a:rPr>
            <a:t>Preferencias por modalidad de impartición (%) </a:t>
          </a:r>
        </a:p>
      </cx:txPr>
    </cx:title>
    <cx:plotArea>
      <cx:plotAreaRegion>
        <cx:series layoutId="funnel" uniqueId="{4CC76DF3-FFFE-47DA-92EE-0218093F0B4F}">
          <cx:tx>
            <cx:txData>
              <cx:f>Hoja1!$I$18</cx:f>
              <cx:v/>
            </cx:txData>
          </cx:tx>
          <cx:spPr>
            <a:solidFill>
              <a:schemeClr val="bg2"/>
            </a:solidFill>
            <a:ln>
              <a:solidFill>
                <a:srgbClr val="F1960F"/>
              </a:solidFill>
            </a:ln>
          </cx:spPr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3600">
                    <a:solidFill>
                      <a:srgbClr val="838B19"/>
                    </a:solidFill>
                    <a:latin typeface="Montaser Arabic" panose="020B0604020202020204" charset="-78"/>
                    <a:ea typeface="Montaser Arabic" panose="020B0604020202020204" charset="-78"/>
                    <a:cs typeface="Montaser Arabic" panose="020B0604020202020204" charset="-78"/>
                  </a:defRPr>
                </a:pPr>
                <a:endParaRPr lang="es-ES" sz="3600" b="0" i="0" u="none" strike="noStrike" baseline="0">
                  <a:solidFill>
                    <a:srgbClr val="838B19"/>
                  </a:solidFill>
                  <a:latin typeface="Montaser Arabic" panose="020B0604020202020204" charset="-78"/>
                  <a:cs typeface="Montaser Arabic" panose="020B0604020202020204" charset="-78"/>
                </a:endParaRPr>
              </a:p>
            </cx:txPr>
            <cx:visibility seriesName="0" categoryName="0" value="1"/>
            <cx:dataLabel idx="0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2800"/>
                  </a:pPr>
                  <a:r>
                    <a:rPr lang="es-ES" sz="2800" b="0" i="0" u="none" strike="noStrike" baseline="0">
                      <a:solidFill>
                        <a:srgbClr val="838B19"/>
                      </a:solidFill>
                      <a:latin typeface="Montaser Arabic" panose="020B0604020202020204" charset="-78"/>
                      <a:cs typeface="Montaser Arabic" panose="020B0604020202020204" charset="-78"/>
                    </a:rPr>
                    <a:t> 11,43 </a:t>
                  </a:r>
                </a:p>
              </cx:txPr>
              <cx:visibility seriesName="0" categoryName="0" value="1"/>
            </cx:dataLabel>
            <cx:dataLabel idx="1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2800"/>
                  </a:pPr>
                  <a:r>
                    <a:rPr lang="es-ES" sz="2800" b="0" i="0" u="none" strike="noStrike" baseline="0">
                      <a:solidFill>
                        <a:srgbClr val="838B19"/>
                      </a:solidFill>
                      <a:latin typeface="Montaser Arabic" panose="020B0604020202020204" charset="-78"/>
                      <a:cs typeface="Montaser Arabic" panose="020B0604020202020204" charset="-78"/>
                    </a:rPr>
                    <a:t> 17,14 </a:t>
                  </a:r>
                </a:p>
              </cx:txPr>
              <cx:visibility seriesName="0" categoryName="0" value="1"/>
            </cx:dataLabel>
            <cx:dataLabel idx="2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2800"/>
                  </a:pPr>
                  <a:r>
                    <a:rPr lang="es-ES" sz="2800" b="0" i="0" u="none" strike="noStrike" baseline="0">
                      <a:solidFill>
                        <a:srgbClr val="838B19"/>
                      </a:solidFill>
                      <a:latin typeface="Montaser Arabic" panose="020B0604020202020204" charset="-78"/>
                      <a:cs typeface="Montaser Arabic" panose="020B0604020202020204" charset="-78"/>
                    </a:rPr>
                    <a:t> 31,43 </a:t>
                  </a:r>
                </a:p>
              </cx:txPr>
              <cx:visibility seriesName="0" categoryName="0" value="1"/>
            </cx:dataLabel>
            <cx:dataLabel idx="3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2800"/>
                  </a:pPr>
                  <a:r>
                    <a:rPr lang="es-ES" sz="2800" b="0" i="0" u="none" strike="noStrike" baseline="0">
                      <a:solidFill>
                        <a:srgbClr val="838B19"/>
                      </a:solidFill>
                      <a:latin typeface="Montaser Arabic" panose="020B0604020202020204" charset="-78"/>
                      <a:cs typeface="Montaser Arabic" panose="020B0604020202020204" charset="-78"/>
                    </a:rPr>
                    <a:t> 40,00 </a:t>
                  </a:r>
                </a:p>
              </cx:txPr>
              <cx:visibility seriesName="0" categoryName="0" value="1"/>
            </cx:dataLabel>
          </cx:dataLabels>
          <cx:dataId val="0"/>
        </cx:series>
      </cx:plotAreaRegion>
      <cx:axis id="0">
        <cx:catScaling gapWidth="0.0599999987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F0502020204030204" pitchFamily="18" charset="0"/>
                <a:ea typeface="Amasis MT Pro" panose="020F0502020204030204" pitchFamily="18" charset="0"/>
                <a:cs typeface="Amasis MT Pro" panose="020F0502020204030204" pitchFamily="18" charset="0"/>
              </a:defRPr>
            </a:pPr>
            <a:endParaRPr lang="es-ES" sz="2400" b="1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Amasis MT Pro" panose="020F0502020204030204" pitchFamily="18" charset="0"/>
              <a:cs typeface="Montaser Arabic" panose="020B0604020202020204" charset="-78"/>
            </a:endParaRPr>
          </a:p>
        </cx:txPr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Hoja1!$H$14:$H$16</cx:f>
        <cx:lvl ptCount="3">
          <cx:pt idx="0">&gt; 150 H</cx:pt>
          <cx:pt idx="1">&gt;50H &lt; 150H</cx:pt>
          <cx:pt idx="2">&lt; 50H </cx:pt>
        </cx:lvl>
      </cx:strDim>
      <cx:numDim type="val">
        <cx:f>Hoja1!$I$14:$I$16</cx:f>
        <cx:lvl ptCount="3" formatCode="_-* #.##0,00_-;\-* #.##0,00_-;_-* &quot;-&quot;??_-;_-@_-">
          <cx:pt idx="0">2.8571428571428572</cx:pt>
          <cx:pt idx="1">20</cx:pt>
          <cx:pt idx="2">77.142857142857139</cx:pt>
        </cx:lvl>
      </cx:numDim>
    </cx:data>
  </cx:chartData>
  <cx:chart>
    <cx:title pos="t" align="ctr" overlay="0">
      <cx:tx>
        <cx:txData>
          <cx:v>Preferencias por duración (%)  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36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Abril Fatface" panose="02000503000000020003" pitchFamily="2" charset="0"/>
              <a:ea typeface="+mn-ea"/>
              <a:cs typeface="+mn-cs"/>
            </a:defRPr>
          </a:pPr>
          <a:r>
            <a:rPr lang="es-ES" sz="3600" b="0" i="0" u="none" strike="noStrike" kern="1200" spc="0" baseline="0" dirty="0">
              <a:solidFill>
                <a:srgbClr val="73911F"/>
              </a:solidFill>
              <a:latin typeface="Abril Fatface" panose="02000503000000020003" pitchFamily="2" charset="0"/>
              <a:ea typeface="+mn-ea"/>
              <a:cs typeface="+mn-cs"/>
            </a:rPr>
            <a:t>Preferencias por duración (%)  </a:t>
          </a:r>
        </a:p>
      </cx:txPr>
    </cx:title>
    <cx:plotArea>
      <cx:plotAreaRegion>
        <cx:series layoutId="funnel" uniqueId="{9F56002A-B4B4-4126-932A-7E8C1C73AE3F}">
          <cx:tx>
            <cx:txData>
              <cx:f>Hoja1!$I$13</cx:f>
              <cx:v/>
            </cx:txData>
          </cx:tx>
          <cx:spPr>
            <a:solidFill>
              <a:schemeClr val="bg2"/>
            </a:solidFill>
            <a:ln>
              <a:solidFill>
                <a:srgbClr val="F1960F"/>
              </a:solidFill>
            </a:ln>
          </cx:spPr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2800">
                    <a:solidFill>
                      <a:schemeClr val="accent3">
                        <a:lumMod val="75000"/>
                      </a:schemeClr>
                    </a:solidFill>
                    <a:latin typeface="Montaser Arabic" panose="020B0604020202020204" charset="-78"/>
                    <a:ea typeface="Montaser Arabic" panose="020B0604020202020204" charset="-78"/>
                    <a:cs typeface="Montaser Arabic" panose="020B0604020202020204" charset="-78"/>
                  </a:defRPr>
                </a:pPr>
                <a:endParaRPr lang="es-ES" sz="2800" b="0" i="0" u="none" strike="noStrike" baseline="0">
                  <a:solidFill>
                    <a:schemeClr val="accent3">
                      <a:lumMod val="75000"/>
                    </a:schemeClr>
                  </a:solidFill>
                  <a:latin typeface="Montaser Arabic" panose="020B0604020202020204" charset="-78"/>
                  <a:cs typeface="Montaser Arabic" panose="020B0604020202020204" charset="-78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Amasis MT Pro" panose="02040504050005020304" pitchFamily="18" charset="0"/>
                <a:cs typeface="Amasis MT Pro" panose="02040504050005020304" pitchFamily="18" charset="0"/>
              </a:defRPr>
            </a:pPr>
            <a:endParaRPr lang="es-ES" sz="2800" b="1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Amasis MT Pro" panose="02040504050005020304" pitchFamily="18" charset="0"/>
              <a:cs typeface="Montaser Arabic" panose="020B0604020202020204" charset="-78"/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2F100C-BE0A-4FD0-BDF3-678DD3BCB506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9639881-952F-41AF-96F9-76CB165CED3B}">
      <dgm:prSet phldrT="[Texto]" custT="1"/>
      <dgm:spPr>
        <a:solidFill>
          <a:schemeClr val="bg2">
            <a:lumMod val="90000"/>
          </a:schemeClr>
        </a:solidFill>
      </dgm:spPr>
      <dgm:t>
        <a:bodyPr/>
        <a:lstStyle/>
        <a:p>
          <a:pPr marL="0" algn="l" defTabSz="977900">
            <a:lnSpc>
              <a:spcPct val="90000"/>
            </a:lnSpc>
            <a:spcAft>
              <a:spcPct val="35000"/>
            </a:spcAft>
            <a:buNone/>
          </a:pPr>
          <a:r>
            <a:rPr lang="es-ES" sz="2200" b="1" i="0" kern="1200" dirty="0">
              <a:solidFill>
                <a:srgbClr val="D6840C"/>
              </a:solidFill>
              <a:effectLst/>
              <a:latin typeface="Segoe UI" panose="020B0502040204020203" pitchFamily="34" charset="0"/>
            </a:rPr>
            <a:t>  </a:t>
          </a:r>
        </a:p>
        <a:p>
          <a:pPr marL="0" algn="l" defTabSz="977900">
            <a:lnSpc>
              <a:spcPct val="90000"/>
            </a:lnSpc>
            <a:spcAft>
              <a:spcPct val="35000"/>
            </a:spcAft>
            <a:buNone/>
          </a:pPr>
          <a:r>
            <a:rPr lang="es-ES" sz="2400" b="1" i="0" kern="1200" dirty="0">
              <a:solidFill>
                <a:srgbClr val="D6840C"/>
              </a:solidFill>
              <a:effectLst/>
              <a:latin typeface="Segoe UI" panose="020B0502040204020203" pitchFamily="34" charset="0"/>
            </a:rPr>
            <a:t>I</a:t>
          </a:r>
          <a:r>
            <a:rPr lang="es-ES" sz="2400" kern="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nforme de investigación elaborado por el  Grupo de “Trabajo Social e Investigación” </a:t>
          </a:r>
        </a:p>
        <a:p>
          <a:pPr marL="0" algn="l" defTabSz="977900">
            <a:lnSpc>
              <a:spcPct val="90000"/>
            </a:lnSpc>
            <a:spcAft>
              <a:spcPct val="35000"/>
            </a:spcAft>
            <a:buNone/>
          </a:pPr>
          <a:r>
            <a:rPr lang="es-ES" sz="2000" b="0" kern="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   Publicado en mayo de 2025 </a:t>
          </a:r>
          <a:endParaRPr lang="es-ES" sz="2000" b="0" kern="1200" dirty="0">
            <a:solidFill>
              <a:srgbClr val="D6840C"/>
            </a:solidFill>
          </a:endParaRPr>
        </a:p>
      </dgm:t>
    </dgm:pt>
    <dgm:pt modelId="{8FE4E049-F190-4299-BD35-5C9A78CD67B6}" type="parTrans" cxnId="{84202075-0D58-4AE9-88C7-AD29E1CF4B1F}">
      <dgm:prSet/>
      <dgm:spPr/>
      <dgm:t>
        <a:bodyPr/>
        <a:lstStyle/>
        <a:p>
          <a:endParaRPr lang="es-ES"/>
        </a:p>
      </dgm:t>
    </dgm:pt>
    <dgm:pt modelId="{5A3FE736-68B4-46ED-8DC4-0B392FEFFE1A}" type="sibTrans" cxnId="{84202075-0D58-4AE9-88C7-AD29E1CF4B1F}">
      <dgm:prSet/>
      <dgm:spPr/>
      <dgm:t>
        <a:bodyPr/>
        <a:lstStyle/>
        <a:p>
          <a:endParaRPr lang="es-ES"/>
        </a:p>
      </dgm:t>
    </dgm:pt>
    <dgm:pt modelId="{AFFD88FE-6641-40FF-953B-23C771EBD815}">
      <dgm:prSet phldrT="[Texto]" phldr="0" custT="1"/>
      <dgm:spPr>
        <a:solidFill>
          <a:schemeClr val="bg2">
            <a:lumMod val="90000"/>
          </a:schemeClr>
        </a:solidFill>
      </dgm:spPr>
      <dgm:t>
        <a:bodyPr/>
        <a:lstStyle/>
        <a:p>
          <a:pPr marL="0" algn="l" defTabSz="914400" rtl="0" eaLnBrk="1" latinLnBrk="0" hangingPunct="1">
            <a:lnSpc>
              <a:spcPct val="115000"/>
            </a:lnSpc>
            <a:spcAft>
              <a:spcPts val="800"/>
            </a:spcAft>
            <a:buNone/>
          </a:pPr>
          <a:r>
            <a:rPr lang="es-ES" sz="2300" kern="0" dirty="0">
              <a:solidFill>
                <a:srgbClr val="F4A838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  </a:t>
          </a:r>
          <a:r>
            <a:rPr lang="es-ES" sz="2300" kern="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32 artículos recibidos / 20 artículos publicados   </a:t>
          </a:r>
        </a:p>
        <a:p>
          <a:pPr marL="0" algn="l" defTabSz="914400" rtl="0" eaLnBrk="1" latinLnBrk="0" hangingPunct="1">
            <a:lnSpc>
              <a:spcPct val="115000"/>
            </a:lnSpc>
            <a:spcAft>
              <a:spcPts val="800"/>
            </a:spcAft>
            <a:buNone/>
          </a:pPr>
          <a:r>
            <a:rPr lang="es-ES" sz="2400" kern="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   </a:t>
          </a:r>
          <a:r>
            <a:rPr lang="es-ES" sz="2500" kern="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31 trabajadores/ as sociales</a:t>
          </a:r>
        </a:p>
      </dgm:t>
    </dgm:pt>
    <dgm:pt modelId="{EA8F9297-191E-4805-A51F-026D7138708C}" type="parTrans" cxnId="{A3341CFE-69E3-4B9B-9D46-C8EC0457AB6E}">
      <dgm:prSet/>
      <dgm:spPr/>
      <dgm:t>
        <a:bodyPr/>
        <a:lstStyle/>
        <a:p>
          <a:endParaRPr lang="es-ES"/>
        </a:p>
      </dgm:t>
    </dgm:pt>
    <dgm:pt modelId="{8B4D7307-4F04-49D9-9F5C-1FF62DB70399}" type="sibTrans" cxnId="{A3341CFE-69E3-4B9B-9D46-C8EC0457AB6E}">
      <dgm:prSet/>
      <dgm:spPr/>
      <dgm:t>
        <a:bodyPr/>
        <a:lstStyle/>
        <a:p>
          <a:endParaRPr lang="es-ES"/>
        </a:p>
      </dgm:t>
    </dgm:pt>
    <dgm:pt modelId="{76A632D3-F062-453B-BCCB-56B7B110DFFF}">
      <dgm:prSet phldrT="[Texto]" phldr="0" custT="1"/>
      <dgm:spPr>
        <a:solidFill>
          <a:schemeClr val="bg2">
            <a:lumMod val="90000"/>
          </a:schemeClr>
        </a:solidFill>
      </dgm:spPr>
      <dgm:t>
        <a:bodyPr/>
        <a:lstStyle/>
        <a:p>
          <a:pPr marL="0" algn="l" defTabSz="914400" rtl="0" eaLnBrk="1" latinLnBrk="0" hangingPunct="1">
            <a:lnSpc>
              <a:spcPct val="115000"/>
            </a:lnSpc>
            <a:spcAft>
              <a:spcPts val="800"/>
            </a:spcAft>
            <a:buNone/>
          </a:pPr>
          <a:r>
            <a:rPr lang="es-ES" sz="2500" kern="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   78593 visitas web</a:t>
          </a:r>
        </a:p>
      </dgm:t>
    </dgm:pt>
    <dgm:pt modelId="{DC1B0671-842F-4370-9E0B-498BDE9C27DF}" type="parTrans" cxnId="{4A71CB78-08AC-4896-BD0E-B8A61494CD1D}">
      <dgm:prSet/>
      <dgm:spPr/>
      <dgm:t>
        <a:bodyPr/>
        <a:lstStyle/>
        <a:p>
          <a:endParaRPr lang="es-ES"/>
        </a:p>
      </dgm:t>
    </dgm:pt>
    <dgm:pt modelId="{E489CEB5-E4B0-4193-A0D7-C387B9855067}" type="sibTrans" cxnId="{4A71CB78-08AC-4896-BD0E-B8A61494CD1D}">
      <dgm:prSet/>
      <dgm:spPr/>
      <dgm:t>
        <a:bodyPr/>
        <a:lstStyle/>
        <a:p>
          <a:endParaRPr lang="es-ES"/>
        </a:p>
      </dgm:t>
    </dgm:pt>
    <dgm:pt modelId="{341D0EDA-8393-4FF2-BA5E-D216573B45D3}">
      <dgm:prSet phldrT="[Texto]" custT="1"/>
      <dgm:spPr>
        <a:solidFill>
          <a:schemeClr val="bg2">
            <a:lumMod val="90000"/>
          </a:schemeClr>
        </a:solidFill>
      </dgm:spPr>
      <dgm:t>
        <a:bodyPr/>
        <a:lstStyle/>
        <a:p>
          <a:pPr>
            <a:buNone/>
          </a:pPr>
          <a:r>
            <a:rPr lang="es-ES" sz="25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r>
            <a:rPr lang="es-ES" sz="23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28  artículos recibidos / 25  artículos publicados </a:t>
          </a:r>
        </a:p>
        <a:p>
          <a:pPr>
            <a:buNone/>
          </a:pPr>
          <a:r>
            <a:rPr lang="es-ES" sz="25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 34 trabajadores/ as sociales colegiados/as </a:t>
          </a:r>
        </a:p>
        <a:p>
          <a:pPr>
            <a:buNone/>
          </a:pPr>
          <a:r>
            <a:rPr lang="es-ES" sz="25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  2500 visitas web</a:t>
          </a:r>
          <a:endParaRPr lang="es-ES" sz="2500" dirty="0"/>
        </a:p>
      </dgm:t>
    </dgm:pt>
    <dgm:pt modelId="{82F6B310-F9EC-4680-BA00-67F3EE114574}" type="parTrans" cxnId="{283D86CB-5AD5-4F9E-B62C-2DCBF651D4D2}">
      <dgm:prSet/>
      <dgm:spPr/>
      <dgm:t>
        <a:bodyPr/>
        <a:lstStyle/>
        <a:p>
          <a:endParaRPr lang="es-ES"/>
        </a:p>
      </dgm:t>
    </dgm:pt>
    <dgm:pt modelId="{D68C50AF-8C4E-4FAA-82BF-11DF87CB94D4}" type="sibTrans" cxnId="{283D86CB-5AD5-4F9E-B62C-2DCBF651D4D2}">
      <dgm:prSet/>
      <dgm:spPr/>
      <dgm:t>
        <a:bodyPr/>
        <a:lstStyle/>
        <a:p>
          <a:endParaRPr lang="es-ES"/>
        </a:p>
      </dgm:t>
    </dgm:pt>
    <dgm:pt modelId="{7685F8EB-59FA-4C7A-9C63-67526772EFDF}">
      <dgm:prSet/>
      <dgm:spPr/>
      <dgm:t>
        <a:bodyPr/>
        <a:lstStyle/>
        <a:p>
          <a:pPr marL="171450" algn="l" defTabSz="755650">
            <a:lnSpc>
              <a:spcPct val="90000"/>
            </a:lnSpc>
            <a:spcAft>
              <a:spcPct val="15000"/>
            </a:spcAft>
          </a:pPr>
          <a:endParaRPr lang="es-ES" sz="1700" kern="1200" dirty="0">
            <a:effectLst/>
          </a:endParaRPr>
        </a:p>
      </dgm:t>
    </dgm:pt>
    <dgm:pt modelId="{4CE5C98E-0624-40AE-85B3-48ECD2A48985}" type="parTrans" cxnId="{BADDE04D-B782-4E40-87D8-9A435E7DC8A3}">
      <dgm:prSet/>
      <dgm:spPr/>
      <dgm:t>
        <a:bodyPr/>
        <a:lstStyle/>
        <a:p>
          <a:endParaRPr lang="es-ES"/>
        </a:p>
      </dgm:t>
    </dgm:pt>
    <dgm:pt modelId="{D0D86243-1BF1-4420-B0B5-7021A065AE09}" type="sibTrans" cxnId="{BADDE04D-B782-4E40-87D8-9A435E7DC8A3}">
      <dgm:prSet/>
      <dgm:spPr/>
      <dgm:t>
        <a:bodyPr/>
        <a:lstStyle/>
        <a:p>
          <a:endParaRPr lang="es-ES"/>
        </a:p>
      </dgm:t>
    </dgm:pt>
    <dgm:pt modelId="{3B1777F4-32F2-496F-B333-57A726BAC20F}" type="pres">
      <dgm:prSet presAssocID="{CD2F100C-BE0A-4FD0-BDF3-678DD3BCB506}" presName="linear" presStyleCnt="0">
        <dgm:presLayoutVars>
          <dgm:dir/>
          <dgm:resizeHandles val="exact"/>
        </dgm:presLayoutVars>
      </dgm:prSet>
      <dgm:spPr/>
    </dgm:pt>
    <dgm:pt modelId="{81168018-7598-4015-81DC-C8EF41C44418}" type="pres">
      <dgm:prSet presAssocID="{D9639881-952F-41AF-96F9-76CB165CED3B}" presName="comp" presStyleCnt="0"/>
      <dgm:spPr/>
    </dgm:pt>
    <dgm:pt modelId="{E6F1D34E-B864-4DF3-8A25-395D55216996}" type="pres">
      <dgm:prSet presAssocID="{D9639881-952F-41AF-96F9-76CB165CED3B}" presName="box" presStyleLbl="node1" presStyleIdx="0" presStyleCnt="3" custLinFactNeighborX="4440" custLinFactNeighborY="2090"/>
      <dgm:spPr/>
    </dgm:pt>
    <dgm:pt modelId="{42925FD8-0C20-4958-91EB-2FE3A9295404}" type="pres">
      <dgm:prSet presAssocID="{D9639881-952F-41AF-96F9-76CB165CED3B}" presName="img" presStyleLbl="fgImgPlace1" presStyleIdx="0" presStyleCnt="3"/>
      <dgm:spPr/>
    </dgm:pt>
    <dgm:pt modelId="{14BBF9E9-B073-4F78-AE7A-B26D85187CAE}" type="pres">
      <dgm:prSet presAssocID="{D9639881-952F-41AF-96F9-76CB165CED3B}" presName="text" presStyleLbl="node1" presStyleIdx="0" presStyleCnt="3">
        <dgm:presLayoutVars>
          <dgm:bulletEnabled val="1"/>
        </dgm:presLayoutVars>
      </dgm:prSet>
      <dgm:spPr/>
    </dgm:pt>
    <dgm:pt modelId="{990A6CAE-EE83-4AE6-A41C-28A432016A03}" type="pres">
      <dgm:prSet presAssocID="{5A3FE736-68B4-46ED-8DC4-0B392FEFFE1A}" presName="spacer" presStyleCnt="0"/>
      <dgm:spPr/>
    </dgm:pt>
    <dgm:pt modelId="{A01A4C95-3286-46BE-864B-9FBCA6A28DF6}" type="pres">
      <dgm:prSet presAssocID="{AFFD88FE-6641-40FF-953B-23C771EBD815}" presName="comp" presStyleCnt="0"/>
      <dgm:spPr/>
    </dgm:pt>
    <dgm:pt modelId="{51ABADD1-8F57-4B5B-9EAF-19435C14D9E9}" type="pres">
      <dgm:prSet presAssocID="{AFFD88FE-6641-40FF-953B-23C771EBD815}" presName="box" presStyleLbl="node1" presStyleIdx="1" presStyleCnt="3"/>
      <dgm:spPr/>
    </dgm:pt>
    <dgm:pt modelId="{8BDA36EC-969D-4039-BE5E-8B384745A196}" type="pres">
      <dgm:prSet presAssocID="{AFFD88FE-6641-40FF-953B-23C771EBD815}" presName="img" presStyleLbl="fgImgPlace1" presStyleIdx="1" presStyleCnt="3"/>
      <dgm:spPr/>
    </dgm:pt>
    <dgm:pt modelId="{9758F9BD-577C-4DFF-A6F9-1E84CDC79649}" type="pres">
      <dgm:prSet presAssocID="{AFFD88FE-6641-40FF-953B-23C771EBD815}" presName="text" presStyleLbl="node1" presStyleIdx="1" presStyleCnt="3">
        <dgm:presLayoutVars>
          <dgm:bulletEnabled val="1"/>
        </dgm:presLayoutVars>
      </dgm:prSet>
      <dgm:spPr/>
    </dgm:pt>
    <dgm:pt modelId="{DE9E46F7-A3D6-4603-A934-94A2639E9D10}" type="pres">
      <dgm:prSet presAssocID="{8B4D7307-4F04-49D9-9F5C-1FF62DB70399}" presName="spacer" presStyleCnt="0"/>
      <dgm:spPr/>
    </dgm:pt>
    <dgm:pt modelId="{79656617-78D8-4BBC-94A1-F422E807BC10}" type="pres">
      <dgm:prSet presAssocID="{341D0EDA-8393-4FF2-BA5E-D216573B45D3}" presName="comp" presStyleCnt="0"/>
      <dgm:spPr/>
    </dgm:pt>
    <dgm:pt modelId="{1091E91B-FA7A-4F9B-97AD-7880648AB29F}" type="pres">
      <dgm:prSet presAssocID="{341D0EDA-8393-4FF2-BA5E-D216573B45D3}" presName="box" presStyleLbl="node1" presStyleIdx="2" presStyleCnt="3"/>
      <dgm:spPr/>
    </dgm:pt>
    <dgm:pt modelId="{9DBA53C8-FC93-4E77-8EFA-13E44163CEC0}" type="pres">
      <dgm:prSet presAssocID="{341D0EDA-8393-4FF2-BA5E-D216573B45D3}" presName="img" presStyleLbl="fgImgPlace1" presStyleIdx="2" presStyleCnt="3"/>
      <dgm:spPr/>
    </dgm:pt>
    <dgm:pt modelId="{D26F67FB-F811-4357-9216-B37C8320710E}" type="pres">
      <dgm:prSet presAssocID="{341D0EDA-8393-4FF2-BA5E-D216573B45D3}" presName="text" presStyleLbl="node1" presStyleIdx="2" presStyleCnt="3">
        <dgm:presLayoutVars>
          <dgm:bulletEnabled val="1"/>
        </dgm:presLayoutVars>
      </dgm:prSet>
      <dgm:spPr/>
    </dgm:pt>
  </dgm:ptLst>
  <dgm:cxnLst>
    <dgm:cxn modelId="{66ADE713-4DF9-4660-8772-27FA738B0364}" type="presOf" srcId="{76A632D3-F062-453B-BCCB-56B7B110DFFF}" destId="{51ABADD1-8F57-4B5B-9EAF-19435C14D9E9}" srcOrd="0" destOrd="1" presId="urn:microsoft.com/office/officeart/2005/8/layout/vList4"/>
    <dgm:cxn modelId="{4DA4741E-C88C-4946-AE1C-5379AF6259D6}" type="presOf" srcId="{D9639881-952F-41AF-96F9-76CB165CED3B}" destId="{E6F1D34E-B864-4DF3-8A25-395D55216996}" srcOrd="0" destOrd="0" presId="urn:microsoft.com/office/officeart/2005/8/layout/vList4"/>
    <dgm:cxn modelId="{55377C39-D027-4923-A449-70C462D6C77A}" type="presOf" srcId="{7685F8EB-59FA-4C7A-9C63-67526772EFDF}" destId="{E6F1D34E-B864-4DF3-8A25-395D55216996}" srcOrd="0" destOrd="1" presId="urn:microsoft.com/office/officeart/2005/8/layout/vList4"/>
    <dgm:cxn modelId="{BADDE04D-B782-4E40-87D8-9A435E7DC8A3}" srcId="{D9639881-952F-41AF-96F9-76CB165CED3B}" destId="{7685F8EB-59FA-4C7A-9C63-67526772EFDF}" srcOrd="0" destOrd="0" parTransId="{4CE5C98E-0624-40AE-85B3-48ECD2A48985}" sibTransId="{D0D86243-1BF1-4420-B0B5-7021A065AE09}"/>
    <dgm:cxn modelId="{2C18CD6E-608F-48EA-9E37-32D22220B111}" type="presOf" srcId="{7685F8EB-59FA-4C7A-9C63-67526772EFDF}" destId="{14BBF9E9-B073-4F78-AE7A-B26D85187CAE}" srcOrd="1" destOrd="1" presId="urn:microsoft.com/office/officeart/2005/8/layout/vList4"/>
    <dgm:cxn modelId="{B40A5773-CB48-496A-B46C-492F0D8BD112}" type="presOf" srcId="{AFFD88FE-6641-40FF-953B-23C771EBD815}" destId="{9758F9BD-577C-4DFF-A6F9-1E84CDC79649}" srcOrd="1" destOrd="0" presId="urn:microsoft.com/office/officeart/2005/8/layout/vList4"/>
    <dgm:cxn modelId="{84202075-0D58-4AE9-88C7-AD29E1CF4B1F}" srcId="{CD2F100C-BE0A-4FD0-BDF3-678DD3BCB506}" destId="{D9639881-952F-41AF-96F9-76CB165CED3B}" srcOrd="0" destOrd="0" parTransId="{8FE4E049-F190-4299-BD35-5C9A78CD67B6}" sibTransId="{5A3FE736-68B4-46ED-8DC4-0B392FEFFE1A}"/>
    <dgm:cxn modelId="{B2164D56-B532-4BB7-AB02-3F780F5AF3ED}" type="presOf" srcId="{D9639881-952F-41AF-96F9-76CB165CED3B}" destId="{14BBF9E9-B073-4F78-AE7A-B26D85187CAE}" srcOrd="1" destOrd="0" presId="urn:microsoft.com/office/officeart/2005/8/layout/vList4"/>
    <dgm:cxn modelId="{DD1BF957-AFD3-4FD2-805D-04A2B18B7EBC}" type="presOf" srcId="{341D0EDA-8393-4FF2-BA5E-D216573B45D3}" destId="{1091E91B-FA7A-4F9B-97AD-7880648AB29F}" srcOrd="0" destOrd="0" presId="urn:microsoft.com/office/officeart/2005/8/layout/vList4"/>
    <dgm:cxn modelId="{4A71CB78-08AC-4896-BD0E-B8A61494CD1D}" srcId="{AFFD88FE-6641-40FF-953B-23C771EBD815}" destId="{76A632D3-F062-453B-BCCB-56B7B110DFFF}" srcOrd="0" destOrd="0" parTransId="{DC1B0671-842F-4370-9E0B-498BDE9C27DF}" sibTransId="{E489CEB5-E4B0-4193-A0D7-C387B9855067}"/>
    <dgm:cxn modelId="{DB41997A-8140-455D-8887-544E335A4512}" type="presOf" srcId="{341D0EDA-8393-4FF2-BA5E-D216573B45D3}" destId="{D26F67FB-F811-4357-9216-B37C8320710E}" srcOrd="1" destOrd="0" presId="urn:microsoft.com/office/officeart/2005/8/layout/vList4"/>
    <dgm:cxn modelId="{48E70E9F-CFEE-47B8-AD01-568481F37D58}" type="presOf" srcId="{CD2F100C-BE0A-4FD0-BDF3-678DD3BCB506}" destId="{3B1777F4-32F2-496F-B333-57A726BAC20F}" srcOrd="0" destOrd="0" presId="urn:microsoft.com/office/officeart/2005/8/layout/vList4"/>
    <dgm:cxn modelId="{4B7E76B7-52DA-4388-A871-43013AFB32BC}" type="presOf" srcId="{AFFD88FE-6641-40FF-953B-23C771EBD815}" destId="{51ABADD1-8F57-4B5B-9EAF-19435C14D9E9}" srcOrd="0" destOrd="0" presId="urn:microsoft.com/office/officeart/2005/8/layout/vList4"/>
    <dgm:cxn modelId="{283D86CB-5AD5-4F9E-B62C-2DCBF651D4D2}" srcId="{CD2F100C-BE0A-4FD0-BDF3-678DD3BCB506}" destId="{341D0EDA-8393-4FF2-BA5E-D216573B45D3}" srcOrd="2" destOrd="0" parTransId="{82F6B310-F9EC-4680-BA00-67F3EE114574}" sibTransId="{D68C50AF-8C4E-4FAA-82BF-11DF87CB94D4}"/>
    <dgm:cxn modelId="{5E4E1BEB-4388-4DB8-9DB9-2461257DEA23}" type="presOf" srcId="{76A632D3-F062-453B-BCCB-56B7B110DFFF}" destId="{9758F9BD-577C-4DFF-A6F9-1E84CDC79649}" srcOrd="1" destOrd="1" presId="urn:microsoft.com/office/officeart/2005/8/layout/vList4"/>
    <dgm:cxn modelId="{A3341CFE-69E3-4B9B-9D46-C8EC0457AB6E}" srcId="{CD2F100C-BE0A-4FD0-BDF3-678DD3BCB506}" destId="{AFFD88FE-6641-40FF-953B-23C771EBD815}" srcOrd="1" destOrd="0" parTransId="{EA8F9297-191E-4805-A51F-026D7138708C}" sibTransId="{8B4D7307-4F04-49D9-9F5C-1FF62DB70399}"/>
    <dgm:cxn modelId="{89A09EC0-55ED-4182-840A-F2C33C3C4383}" type="presParOf" srcId="{3B1777F4-32F2-496F-B333-57A726BAC20F}" destId="{81168018-7598-4015-81DC-C8EF41C44418}" srcOrd="0" destOrd="0" presId="urn:microsoft.com/office/officeart/2005/8/layout/vList4"/>
    <dgm:cxn modelId="{D02AF816-FD9B-440B-AA8D-7E7F30A86C98}" type="presParOf" srcId="{81168018-7598-4015-81DC-C8EF41C44418}" destId="{E6F1D34E-B864-4DF3-8A25-395D55216996}" srcOrd="0" destOrd="0" presId="urn:microsoft.com/office/officeart/2005/8/layout/vList4"/>
    <dgm:cxn modelId="{D47B7698-37D3-4B20-B578-E5FAD9F3D228}" type="presParOf" srcId="{81168018-7598-4015-81DC-C8EF41C44418}" destId="{42925FD8-0C20-4958-91EB-2FE3A9295404}" srcOrd="1" destOrd="0" presId="urn:microsoft.com/office/officeart/2005/8/layout/vList4"/>
    <dgm:cxn modelId="{EF049477-3507-4FCA-9BBC-E4DC9226F03B}" type="presParOf" srcId="{81168018-7598-4015-81DC-C8EF41C44418}" destId="{14BBF9E9-B073-4F78-AE7A-B26D85187CAE}" srcOrd="2" destOrd="0" presId="urn:microsoft.com/office/officeart/2005/8/layout/vList4"/>
    <dgm:cxn modelId="{E50A4D3B-F53D-4EAC-88E1-67BE9787D7B9}" type="presParOf" srcId="{3B1777F4-32F2-496F-B333-57A726BAC20F}" destId="{990A6CAE-EE83-4AE6-A41C-28A432016A03}" srcOrd="1" destOrd="0" presId="urn:microsoft.com/office/officeart/2005/8/layout/vList4"/>
    <dgm:cxn modelId="{543C2672-1012-4702-B5B6-8E5E17CB8E4B}" type="presParOf" srcId="{3B1777F4-32F2-496F-B333-57A726BAC20F}" destId="{A01A4C95-3286-46BE-864B-9FBCA6A28DF6}" srcOrd="2" destOrd="0" presId="urn:microsoft.com/office/officeart/2005/8/layout/vList4"/>
    <dgm:cxn modelId="{16E7BB8D-F516-4EC7-A0CA-DEBC4290A9C9}" type="presParOf" srcId="{A01A4C95-3286-46BE-864B-9FBCA6A28DF6}" destId="{51ABADD1-8F57-4B5B-9EAF-19435C14D9E9}" srcOrd="0" destOrd="0" presId="urn:microsoft.com/office/officeart/2005/8/layout/vList4"/>
    <dgm:cxn modelId="{C798A063-7D7F-41E3-B918-C1950438F313}" type="presParOf" srcId="{A01A4C95-3286-46BE-864B-9FBCA6A28DF6}" destId="{8BDA36EC-969D-4039-BE5E-8B384745A196}" srcOrd="1" destOrd="0" presId="urn:microsoft.com/office/officeart/2005/8/layout/vList4"/>
    <dgm:cxn modelId="{D10E943E-9C42-496B-93EB-F126D048A668}" type="presParOf" srcId="{A01A4C95-3286-46BE-864B-9FBCA6A28DF6}" destId="{9758F9BD-577C-4DFF-A6F9-1E84CDC79649}" srcOrd="2" destOrd="0" presId="urn:microsoft.com/office/officeart/2005/8/layout/vList4"/>
    <dgm:cxn modelId="{3BE864B6-35A0-4EF0-B241-74E48229DA8D}" type="presParOf" srcId="{3B1777F4-32F2-496F-B333-57A726BAC20F}" destId="{DE9E46F7-A3D6-4603-A934-94A2639E9D10}" srcOrd="3" destOrd="0" presId="urn:microsoft.com/office/officeart/2005/8/layout/vList4"/>
    <dgm:cxn modelId="{4478431B-1024-4D89-A3FD-EB7928D52C0D}" type="presParOf" srcId="{3B1777F4-32F2-496F-B333-57A726BAC20F}" destId="{79656617-78D8-4BBC-94A1-F422E807BC10}" srcOrd="4" destOrd="0" presId="urn:microsoft.com/office/officeart/2005/8/layout/vList4"/>
    <dgm:cxn modelId="{9D3073C1-0872-459B-9AF7-20CA62751095}" type="presParOf" srcId="{79656617-78D8-4BBC-94A1-F422E807BC10}" destId="{1091E91B-FA7A-4F9B-97AD-7880648AB29F}" srcOrd="0" destOrd="0" presId="urn:microsoft.com/office/officeart/2005/8/layout/vList4"/>
    <dgm:cxn modelId="{4E3504B5-177A-46D8-93CC-4699C166F174}" type="presParOf" srcId="{79656617-78D8-4BBC-94A1-F422E807BC10}" destId="{9DBA53C8-FC93-4E77-8EFA-13E44163CEC0}" srcOrd="1" destOrd="0" presId="urn:microsoft.com/office/officeart/2005/8/layout/vList4"/>
    <dgm:cxn modelId="{5CFCC82F-055C-44B7-923A-FB57174EA481}" type="presParOf" srcId="{79656617-78D8-4BBC-94A1-F422E807BC10}" destId="{D26F67FB-F811-4357-9216-B37C8320710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DF52EC-BA83-4A2E-9362-62FCBCC0F8F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5E0B545-29F0-4FC0-9E3B-78640484A914}">
      <dgm:prSet phldrT="[Texto]" phldr="0" custT="1"/>
      <dgm:spPr>
        <a:solidFill>
          <a:srgbClr val="B8B41E"/>
        </a:solidFill>
      </dgm:spPr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white"/>
              </a:solidFill>
              <a:latin typeface="Amasis MT Pro Black" panose="02040A04050005020304" pitchFamily="18" charset="0"/>
              <a:ea typeface="+mn-ea"/>
              <a:cs typeface="+mn-cs"/>
            </a:rPr>
            <a:t>277 altas netas </a:t>
          </a:r>
        </a:p>
      </dgm:t>
    </dgm:pt>
    <dgm:pt modelId="{E9A8BC44-0AFA-4231-ABC7-6A04ABA3A26F}" type="parTrans" cxnId="{D0E6BF5F-BD9E-441B-9F89-8A963F2C1776}">
      <dgm:prSet/>
      <dgm:spPr/>
      <dgm:t>
        <a:bodyPr/>
        <a:lstStyle/>
        <a:p>
          <a:endParaRPr lang="es-ES"/>
        </a:p>
      </dgm:t>
    </dgm:pt>
    <dgm:pt modelId="{B11516E5-7424-46D2-956D-422DDF35F8BB}" type="sibTrans" cxnId="{D0E6BF5F-BD9E-441B-9F89-8A963F2C1776}">
      <dgm:prSet/>
      <dgm:spPr/>
      <dgm:t>
        <a:bodyPr/>
        <a:lstStyle/>
        <a:p>
          <a:endParaRPr lang="es-ES"/>
        </a:p>
      </dgm:t>
    </dgm:pt>
    <dgm:pt modelId="{EFC1862C-3FD5-424B-A856-70C45A7AD154}">
      <dgm:prSet phldrT="[Texto]" phldr="0" custT="1"/>
      <dgm:spPr>
        <a:solidFill>
          <a:srgbClr val="B8B41E"/>
        </a:solidFill>
      </dgm:spPr>
      <dgm:t>
        <a:bodyPr/>
        <a:lstStyle/>
        <a:p>
          <a:r>
            <a:rPr lang="es-ES" sz="2000" b="1" dirty="0">
              <a:latin typeface="Amasis MT Pro Black" panose="02040A04050005020304" pitchFamily="18" charset="0"/>
            </a:rPr>
            <a:t>Crecimiento neto de 4,21 puntos </a:t>
          </a:r>
        </a:p>
      </dgm:t>
    </dgm:pt>
    <dgm:pt modelId="{90F01ED8-A5F7-4B19-B4C8-2D3598FC27F9}" type="parTrans" cxnId="{1C96B9D5-7EEB-49C0-938C-AEE0B96C969A}">
      <dgm:prSet/>
      <dgm:spPr/>
      <dgm:t>
        <a:bodyPr/>
        <a:lstStyle/>
        <a:p>
          <a:endParaRPr lang="es-ES"/>
        </a:p>
      </dgm:t>
    </dgm:pt>
    <dgm:pt modelId="{7E10B8D6-67FD-413A-BF5F-F114CA2838C7}" type="sibTrans" cxnId="{1C96B9D5-7EEB-49C0-938C-AEE0B96C969A}">
      <dgm:prSet/>
      <dgm:spPr/>
      <dgm:t>
        <a:bodyPr/>
        <a:lstStyle/>
        <a:p>
          <a:endParaRPr lang="es-ES"/>
        </a:p>
      </dgm:t>
    </dgm:pt>
    <dgm:pt modelId="{27975706-48C2-432A-B87A-BF7BEB235A21}">
      <dgm:prSet phldrT="[Texto]" phldr="0" custT="1"/>
      <dgm:spPr>
        <a:solidFill>
          <a:srgbClr val="B8B41E"/>
        </a:solidFill>
      </dgm:spPr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white"/>
              </a:solidFill>
              <a:latin typeface="Amasis MT Pro Black" panose="02040A04050005020304" pitchFamily="18" charset="0"/>
              <a:ea typeface="+mn-ea"/>
              <a:cs typeface="+mn-cs"/>
            </a:rPr>
            <a:t>Incremento de ingresos por servicios diversos en 6821,89 €</a:t>
          </a:r>
        </a:p>
      </dgm:t>
    </dgm:pt>
    <dgm:pt modelId="{85C59EAB-CC55-49ED-820B-437E90752A45}" type="parTrans" cxnId="{C3D2483A-CFD0-4B4A-ABCA-B85BC4DDB535}">
      <dgm:prSet/>
      <dgm:spPr/>
      <dgm:t>
        <a:bodyPr/>
        <a:lstStyle/>
        <a:p>
          <a:endParaRPr lang="es-ES"/>
        </a:p>
      </dgm:t>
    </dgm:pt>
    <dgm:pt modelId="{FDA2EDFD-2315-4E15-8C90-41D41EE169EF}" type="sibTrans" cxnId="{C3D2483A-CFD0-4B4A-ABCA-B85BC4DDB535}">
      <dgm:prSet/>
      <dgm:spPr/>
      <dgm:t>
        <a:bodyPr/>
        <a:lstStyle/>
        <a:p>
          <a:endParaRPr lang="es-ES"/>
        </a:p>
      </dgm:t>
    </dgm:pt>
    <dgm:pt modelId="{9AEF5D0C-8AE9-4D75-BF69-12A9BF710BB4}" type="pres">
      <dgm:prSet presAssocID="{F5DF52EC-BA83-4A2E-9362-62FCBCC0F8F8}" presName="CompostProcess" presStyleCnt="0">
        <dgm:presLayoutVars>
          <dgm:dir/>
          <dgm:resizeHandles val="exact"/>
        </dgm:presLayoutVars>
      </dgm:prSet>
      <dgm:spPr/>
    </dgm:pt>
    <dgm:pt modelId="{41CFC4F7-85BA-4CEF-BF41-18DD48400543}" type="pres">
      <dgm:prSet presAssocID="{F5DF52EC-BA83-4A2E-9362-62FCBCC0F8F8}" presName="arrow" presStyleLbl="bgShp" presStyleIdx="0" presStyleCnt="1"/>
      <dgm:spPr>
        <a:solidFill>
          <a:schemeClr val="bg2"/>
        </a:solidFill>
      </dgm:spPr>
    </dgm:pt>
    <dgm:pt modelId="{05043228-21CC-480D-8F61-EA3BD902173A}" type="pres">
      <dgm:prSet presAssocID="{F5DF52EC-BA83-4A2E-9362-62FCBCC0F8F8}" presName="linearProcess" presStyleCnt="0"/>
      <dgm:spPr/>
    </dgm:pt>
    <dgm:pt modelId="{8FD606E0-0BA0-4D43-9122-61F4C33617D9}" type="pres">
      <dgm:prSet presAssocID="{45E0B545-29F0-4FC0-9E3B-78640484A914}" presName="textNode" presStyleLbl="node1" presStyleIdx="0" presStyleCnt="3">
        <dgm:presLayoutVars>
          <dgm:bulletEnabled val="1"/>
        </dgm:presLayoutVars>
      </dgm:prSet>
      <dgm:spPr/>
    </dgm:pt>
    <dgm:pt modelId="{1FF1991B-D387-4F72-A79B-6D3B87E9DB9F}" type="pres">
      <dgm:prSet presAssocID="{B11516E5-7424-46D2-956D-422DDF35F8BB}" presName="sibTrans" presStyleCnt="0"/>
      <dgm:spPr/>
    </dgm:pt>
    <dgm:pt modelId="{C5E53048-4E1D-40BA-AF3B-0A9C584A4D7D}" type="pres">
      <dgm:prSet presAssocID="{EFC1862C-3FD5-424B-A856-70C45A7AD154}" presName="textNode" presStyleLbl="node1" presStyleIdx="1" presStyleCnt="3">
        <dgm:presLayoutVars>
          <dgm:bulletEnabled val="1"/>
        </dgm:presLayoutVars>
      </dgm:prSet>
      <dgm:spPr/>
    </dgm:pt>
    <dgm:pt modelId="{3597CBEC-15ED-4B8B-B515-75CC0997BBF1}" type="pres">
      <dgm:prSet presAssocID="{7E10B8D6-67FD-413A-BF5F-F114CA2838C7}" presName="sibTrans" presStyleCnt="0"/>
      <dgm:spPr/>
    </dgm:pt>
    <dgm:pt modelId="{FA45CF73-5BE3-4535-81B4-D39819F7FDE9}" type="pres">
      <dgm:prSet presAssocID="{27975706-48C2-432A-B87A-BF7BEB235A21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CE955A35-7ED2-42B8-9D55-E5F351FC4E97}" type="presOf" srcId="{F5DF52EC-BA83-4A2E-9362-62FCBCC0F8F8}" destId="{9AEF5D0C-8AE9-4D75-BF69-12A9BF710BB4}" srcOrd="0" destOrd="0" presId="urn:microsoft.com/office/officeart/2005/8/layout/hProcess9"/>
    <dgm:cxn modelId="{C3D2483A-CFD0-4B4A-ABCA-B85BC4DDB535}" srcId="{F5DF52EC-BA83-4A2E-9362-62FCBCC0F8F8}" destId="{27975706-48C2-432A-B87A-BF7BEB235A21}" srcOrd="2" destOrd="0" parTransId="{85C59EAB-CC55-49ED-820B-437E90752A45}" sibTransId="{FDA2EDFD-2315-4E15-8C90-41D41EE169EF}"/>
    <dgm:cxn modelId="{D0E6BF5F-BD9E-441B-9F89-8A963F2C1776}" srcId="{F5DF52EC-BA83-4A2E-9362-62FCBCC0F8F8}" destId="{45E0B545-29F0-4FC0-9E3B-78640484A914}" srcOrd="0" destOrd="0" parTransId="{E9A8BC44-0AFA-4231-ABC7-6A04ABA3A26F}" sibTransId="{B11516E5-7424-46D2-956D-422DDF35F8BB}"/>
    <dgm:cxn modelId="{3572DD5F-E8BB-4222-87E4-E125D8763550}" type="presOf" srcId="{27975706-48C2-432A-B87A-BF7BEB235A21}" destId="{FA45CF73-5BE3-4535-81B4-D39819F7FDE9}" srcOrd="0" destOrd="0" presId="urn:microsoft.com/office/officeart/2005/8/layout/hProcess9"/>
    <dgm:cxn modelId="{1C96B9D5-7EEB-49C0-938C-AEE0B96C969A}" srcId="{F5DF52EC-BA83-4A2E-9362-62FCBCC0F8F8}" destId="{EFC1862C-3FD5-424B-A856-70C45A7AD154}" srcOrd="1" destOrd="0" parTransId="{90F01ED8-A5F7-4B19-B4C8-2D3598FC27F9}" sibTransId="{7E10B8D6-67FD-413A-BF5F-F114CA2838C7}"/>
    <dgm:cxn modelId="{C67354DB-82C2-4713-BA2F-AFED1B619A6B}" type="presOf" srcId="{EFC1862C-3FD5-424B-A856-70C45A7AD154}" destId="{C5E53048-4E1D-40BA-AF3B-0A9C584A4D7D}" srcOrd="0" destOrd="0" presId="urn:microsoft.com/office/officeart/2005/8/layout/hProcess9"/>
    <dgm:cxn modelId="{83A0C5F2-8A42-4DFF-8D79-9A126CF7A2D7}" type="presOf" srcId="{45E0B545-29F0-4FC0-9E3B-78640484A914}" destId="{8FD606E0-0BA0-4D43-9122-61F4C33617D9}" srcOrd="0" destOrd="0" presId="urn:microsoft.com/office/officeart/2005/8/layout/hProcess9"/>
    <dgm:cxn modelId="{2A6201BF-3393-4458-9029-61B3DFE9EFEB}" type="presParOf" srcId="{9AEF5D0C-8AE9-4D75-BF69-12A9BF710BB4}" destId="{41CFC4F7-85BA-4CEF-BF41-18DD48400543}" srcOrd="0" destOrd="0" presId="urn:microsoft.com/office/officeart/2005/8/layout/hProcess9"/>
    <dgm:cxn modelId="{8C4F56F4-9BAD-4D52-B3DE-CF7B9A454D89}" type="presParOf" srcId="{9AEF5D0C-8AE9-4D75-BF69-12A9BF710BB4}" destId="{05043228-21CC-480D-8F61-EA3BD902173A}" srcOrd="1" destOrd="0" presId="urn:microsoft.com/office/officeart/2005/8/layout/hProcess9"/>
    <dgm:cxn modelId="{54CD1802-AD78-426F-B02A-6B1EF9E62C8F}" type="presParOf" srcId="{05043228-21CC-480D-8F61-EA3BD902173A}" destId="{8FD606E0-0BA0-4D43-9122-61F4C33617D9}" srcOrd="0" destOrd="0" presId="urn:microsoft.com/office/officeart/2005/8/layout/hProcess9"/>
    <dgm:cxn modelId="{CB9F4668-3BFB-4BC9-A4A6-FA05B2BCD2F5}" type="presParOf" srcId="{05043228-21CC-480D-8F61-EA3BD902173A}" destId="{1FF1991B-D387-4F72-A79B-6D3B87E9DB9F}" srcOrd="1" destOrd="0" presId="urn:microsoft.com/office/officeart/2005/8/layout/hProcess9"/>
    <dgm:cxn modelId="{8A3091BB-E124-4D5F-9865-683A850CB800}" type="presParOf" srcId="{05043228-21CC-480D-8F61-EA3BD902173A}" destId="{C5E53048-4E1D-40BA-AF3B-0A9C584A4D7D}" srcOrd="2" destOrd="0" presId="urn:microsoft.com/office/officeart/2005/8/layout/hProcess9"/>
    <dgm:cxn modelId="{2CAC85A4-CB33-4546-BBD8-10EC1EE51EC5}" type="presParOf" srcId="{05043228-21CC-480D-8F61-EA3BD902173A}" destId="{3597CBEC-15ED-4B8B-B515-75CC0997BBF1}" srcOrd="3" destOrd="0" presId="urn:microsoft.com/office/officeart/2005/8/layout/hProcess9"/>
    <dgm:cxn modelId="{517E9BC9-78EF-4672-BABB-F237C727AFA6}" type="presParOf" srcId="{05043228-21CC-480D-8F61-EA3BD902173A}" destId="{FA45CF73-5BE3-4535-81B4-D39819F7FDE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DF52EC-BA83-4A2E-9362-62FCBCC0F8F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AEF5D0C-8AE9-4D75-BF69-12A9BF710BB4}" type="pres">
      <dgm:prSet presAssocID="{F5DF52EC-BA83-4A2E-9362-62FCBCC0F8F8}" presName="CompostProcess" presStyleCnt="0">
        <dgm:presLayoutVars>
          <dgm:dir/>
          <dgm:resizeHandles val="exact"/>
        </dgm:presLayoutVars>
      </dgm:prSet>
      <dgm:spPr/>
    </dgm:pt>
    <dgm:pt modelId="{41CFC4F7-85BA-4CEF-BF41-18DD48400543}" type="pres">
      <dgm:prSet presAssocID="{F5DF52EC-BA83-4A2E-9362-62FCBCC0F8F8}" presName="arrow" presStyleLbl="bgShp" presStyleIdx="0" presStyleCnt="1" custScaleX="108240" custLinFactNeighborX="52568" custLinFactNeighborY="-62"/>
      <dgm:spPr>
        <a:solidFill>
          <a:srgbClr val="F4A838"/>
        </a:solidFill>
      </dgm:spPr>
    </dgm:pt>
    <dgm:pt modelId="{05043228-21CC-480D-8F61-EA3BD902173A}" type="pres">
      <dgm:prSet presAssocID="{F5DF52EC-BA83-4A2E-9362-62FCBCC0F8F8}" presName="linearProcess" presStyleCnt="0"/>
      <dgm:spPr/>
    </dgm:pt>
  </dgm:ptLst>
  <dgm:cxnLst>
    <dgm:cxn modelId="{CE955A35-7ED2-42B8-9D55-E5F351FC4E97}" type="presOf" srcId="{F5DF52EC-BA83-4A2E-9362-62FCBCC0F8F8}" destId="{9AEF5D0C-8AE9-4D75-BF69-12A9BF710BB4}" srcOrd="0" destOrd="0" presId="urn:microsoft.com/office/officeart/2005/8/layout/hProcess9"/>
    <dgm:cxn modelId="{2A6201BF-3393-4458-9029-61B3DFE9EFEB}" type="presParOf" srcId="{9AEF5D0C-8AE9-4D75-BF69-12A9BF710BB4}" destId="{41CFC4F7-85BA-4CEF-BF41-18DD48400543}" srcOrd="0" destOrd="0" presId="urn:microsoft.com/office/officeart/2005/8/layout/hProcess9"/>
    <dgm:cxn modelId="{8C4F56F4-9BAD-4D52-B3DE-CF7B9A454D89}" type="presParOf" srcId="{9AEF5D0C-8AE9-4D75-BF69-12A9BF710BB4}" destId="{05043228-21CC-480D-8F61-EA3BD902173A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1D34E-B864-4DF3-8A25-395D55216996}">
      <dsp:nvSpPr>
        <dsp:cNvPr id="0" name=""/>
        <dsp:cNvSpPr/>
      </dsp:nvSpPr>
      <dsp:spPr>
        <a:xfrm>
          <a:off x="0" y="43464"/>
          <a:ext cx="8534400" cy="2079625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i="0" kern="1200" dirty="0">
              <a:solidFill>
                <a:srgbClr val="D6840C"/>
              </a:solidFill>
              <a:effectLst/>
              <a:latin typeface="Segoe UI" panose="020B0502040204020203" pitchFamily="34" charset="0"/>
            </a:rPr>
            <a:t> 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i="0" kern="1200" dirty="0">
              <a:solidFill>
                <a:srgbClr val="D6840C"/>
              </a:solidFill>
              <a:effectLst/>
              <a:latin typeface="Segoe UI" panose="020B0502040204020203" pitchFamily="34" charset="0"/>
            </a:rPr>
            <a:t>I</a:t>
          </a:r>
          <a:r>
            <a:rPr lang="es-ES" sz="2400" kern="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nforme de investigación elaborado por el  Grupo de “Trabajo Social e Investigación”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kern="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   Publicado en mayo de 2025 </a:t>
          </a:r>
          <a:endParaRPr lang="es-ES" sz="2000" b="0" kern="1200" dirty="0">
            <a:solidFill>
              <a:srgbClr val="D6840C"/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700" kern="1200" dirty="0">
            <a:effectLst/>
          </a:endParaRPr>
        </a:p>
      </dsp:txBody>
      <dsp:txXfrm>
        <a:off x="1914842" y="43464"/>
        <a:ext cx="6619557" cy="2079625"/>
      </dsp:txXfrm>
    </dsp:sp>
    <dsp:sp modelId="{42925FD8-0C20-4958-91EB-2FE3A9295404}">
      <dsp:nvSpPr>
        <dsp:cNvPr id="0" name=""/>
        <dsp:cNvSpPr/>
      </dsp:nvSpPr>
      <dsp:spPr>
        <a:xfrm>
          <a:off x="207962" y="207962"/>
          <a:ext cx="1706880" cy="166370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ABADD1-8F57-4B5B-9EAF-19435C14D9E9}">
      <dsp:nvSpPr>
        <dsp:cNvPr id="0" name=""/>
        <dsp:cNvSpPr/>
      </dsp:nvSpPr>
      <dsp:spPr>
        <a:xfrm>
          <a:off x="0" y="2287587"/>
          <a:ext cx="8534400" cy="2079625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914400" rtl="0" eaLnBrk="1" latinLnBrk="0" hangingPunct="1">
            <a:lnSpc>
              <a:spcPct val="115000"/>
            </a:lnSpc>
            <a:spcBef>
              <a:spcPct val="0"/>
            </a:spcBef>
            <a:spcAft>
              <a:spcPts val="800"/>
            </a:spcAft>
            <a:buNone/>
          </a:pPr>
          <a:r>
            <a:rPr lang="es-ES" sz="2300" kern="0" dirty="0">
              <a:solidFill>
                <a:srgbClr val="F4A838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  </a:t>
          </a:r>
          <a:r>
            <a:rPr lang="es-ES" sz="2300" kern="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32 artículos recibidos / 20 artículos publicados   </a:t>
          </a:r>
        </a:p>
        <a:p>
          <a:pPr marL="0" lvl="0" indent="0" algn="l" defTabSz="914400" rtl="0" eaLnBrk="1" latinLnBrk="0" hangingPunct="1">
            <a:lnSpc>
              <a:spcPct val="115000"/>
            </a:lnSpc>
            <a:spcBef>
              <a:spcPct val="0"/>
            </a:spcBef>
            <a:spcAft>
              <a:spcPts val="800"/>
            </a:spcAft>
            <a:buNone/>
          </a:pPr>
          <a:r>
            <a:rPr lang="es-ES" sz="2400" kern="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   </a:t>
          </a:r>
          <a:r>
            <a:rPr lang="es-ES" sz="2500" kern="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31 trabajadores/ as sociales</a:t>
          </a:r>
        </a:p>
        <a:p>
          <a:pPr marL="0" lvl="1" indent="-228600" algn="l" defTabSz="914400" rtl="0" eaLnBrk="1" latinLnBrk="0" hangingPunct="1">
            <a:lnSpc>
              <a:spcPct val="115000"/>
            </a:lnSpc>
            <a:spcBef>
              <a:spcPct val="0"/>
            </a:spcBef>
            <a:spcAft>
              <a:spcPts val="800"/>
            </a:spcAft>
            <a:buNone/>
          </a:pPr>
          <a:r>
            <a:rPr lang="es-ES" sz="2500" kern="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   78593 visitas web</a:t>
          </a:r>
        </a:p>
      </dsp:txBody>
      <dsp:txXfrm>
        <a:off x="1914842" y="2287587"/>
        <a:ext cx="6619557" cy="2079625"/>
      </dsp:txXfrm>
    </dsp:sp>
    <dsp:sp modelId="{8BDA36EC-969D-4039-BE5E-8B384745A196}">
      <dsp:nvSpPr>
        <dsp:cNvPr id="0" name=""/>
        <dsp:cNvSpPr/>
      </dsp:nvSpPr>
      <dsp:spPr>
        <a:xfrm>
          <a:off x="207962" y="2495550"/>
          <a:ext cx="1706880" cy="166370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91E91B-FA7A-4F9B-97AD-7880648AB29F}">
      <dsp:nvSpPr>
        <dsp:cNvPr id="0" name=""/>
        <dsp:cNvSpPr/>
      </dsp:nvSpPr>
      <dsp:spPr>
        <a:xfrm>
          <a:off x="0" y="4575175"/>
          <a:ext cx="8534400" cy="2079625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r>
            <a:rPr lang="es-ES" sz="2300" kern="12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28  artículos recibidos / 25  artículos publicados 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 34 trabajadores/ as sociales colegiados/as 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Times New Roman" panose="02020603050405020304" pitchFamily="18" charset="0"/>
              <a:cs typeface="Calibri" panose="020F0502020204030204" pitchFamily="34" charset="0"/>
            </a:rPr>
            <a:t>  2500 visitas web</a:t>
          </a:r>
          <a:endParaRPr lang="es-ES" sz="2500" kern="1200" dirty="0"/>
        </a:p>
      </dsp:txBody>
      <dsp:txXfrm>
        <a:off x="1914842" y="4575175"/>
        <a:ext cx="6619557" cy="2079625"/>
      </dsp:txXfrm>
    </dsp:sp>
    <dsp:sp modelId="{9DBA53C8-FC93-4E77-8EFA-13E44163CEC0}">
      <dsp:nvSpPr>
        <dsp:cNvPr id="0" name=""/>
        <dsp:cNvSpPr/>
      </dsp:nvSpPr>
      <dsp:spPr>
        <a:xfrm>
          <a:off x="207962" y="4783137"/>
          <a:ext cx="1706880" cy="166370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FC4F7-85BA-4CEF-BF41-18DD48400543}">
      <dsp:nvSpPr>
        <dsp:cNvPr id="0" name=""/>
        <dsp:cNvSpPr/>
      </dsp:nvSpPr>
      <dsp:spPr>
        <a:xfrm>
          <a:off x="697229" y="0"/>
          <a:ext cx="7901940" cy="3175615"/>
        </a:xfrm>
        <a:prstGeom prst="rightArrow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D606E0-0BA0-4D43-9122-61F4C33617D9}">
      <dsp:nvSpPr>
        <dsp:cNvPr id="0" name=""/>
        <dsp:cNvSpPr/>
      </dsp:nvSpPr>
      <dsp:spPr>
        <a:xfrm>
          <a:off x="992" y="952684"/>
          <a:ext cx="2824269" cy="1270246"/>
        </a:xfrm>
        <a:prstGeom prst="roundRect">
          <a:avLst/>
        </a:prstGeom>
        <a:solidFill>
          <a:srgbClr val="B8B41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white"/>
              </a:solidFill>
              <a:latin typeface="Amasis MT Pro Black" panose="02040A04050005020304" pitchFamily="18" charset="0"/>
              <a:ea typeface="+mn-ea"/>
              <a:cs typeface="+mn-cs"/>
            </a:rPr>
            <a:t>277 altas netas </a:t>
          </a:r>
        </a:p>
      </dsp:txBody>
      <dsp:txXfrm>
        <a:off x="63000" y="1014692"/>
        <a:ext cx="2700253" cy="1146230"/>
      </dsp:txXfrm>
    </dsp:sp>
    <dsp:sp modelId="{C5E53048-4E1D-40BA-AF3B-0A9C584A4D7D}">
      <dsp:nvSpPr>
        <dsp:cNvPr id="0" name=""/>
        <dsp:cNvSpPr/>
      </dsp:nvSpPr>
      <dsp:spPr>
        <a:xfrm>
          <a:off x="3236065" y="952684"/>
          <a:ext cx="2824269" cy="1270246"/>
        </a:xfrm>
        <a:prstGeom prst="roundRect">
          <a:avLst/>
        </a:prstGeom>
        <a:solidFill>
          <a:srgbClr val="B8B41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Amasis MT Pro Black" panose="02040A04050005020304" pitchFamily="18" charset="0"/>
            </a:rPr>
            <a:t>Crecimiento neto de 4,21 puntos </a:t>
          </a:r>
        </a:p>
      </dsp:txBody>
      <dsp:txXfrm>
        <a:off x="3298073" y="1014692"/>
        <a:ext cx="2700253" cy="1146230"/>
      </dsp:txXfrm>
    </dsp:sp>
    <dsp:sp modelId="{FA45CF73-5BE3-4535-81B4-D39819F7FDE9}">
      <dsp:nvSpPr>
        <dsp:cNvPr id="0" name=""/>
        <dsp:cNvSpPr/>
      </dsp:nvSpPr>
      <dsp:spPr>
        <a:xfrm>
          <a:off x="6471137" y="952684"/>
          <a:ext cx="2824269" cy="1270246"/>
        </a:xfrm>
        <a:prstGeom prst="roundRect">
          <a:avLst/>
        </a:prstGeom>
        <a:solidFill>
          <a:srgbClr val="B8B41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white"/>
              </a:solidFill>
              <a:latin typeface="Amasis MT Pro Black" panose="02040A04050005020304" pitchFamily="18" charset="0"/>
              <a:ea typeface="+mn-ea"/>
              <a:cs typeface="+mn-cs"/>
            </a:rPr>
            <a:t>Incremento de ingresos por servicios diversos en 6821,89 €</a:t>
          </a:r>
        </a:p>
      </dsp:txBody>
      <dsp:txXfrm>
        <a:off x="6533145" y="1014692"/>
        <a:ext cx="2700253" cy="11462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FC4F7-85BA-4CEF-BF41-18DD48400543}">
      <dsp:nvSpPr>
        <dsp:cNvPr id="0" name=""/>
        <dsp:cNvSpPr/>
      </dsp:nvSpPr>
      <dsp:spPr>
        <a:xfrm>
          <a:off x="837063" y="0"/>
          <a:ext cx="9631469" cy="2562536"/>
        </a:xfrm>
        <a:prstGeom prst="rightArrow">
          <a:avLst/>
        </a:prstGeom>
        <a:solidFill>
          <a:srgbClr val="F4A838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887EE-01AE-431E-88E0-CD8A9D7E4D61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B47BB-7809-4996-ABAC-8070DEB320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6552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6905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B94BB-6A16-9D71-8B74-6AB9C8E46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7FD44EC-2BDD-A19E-32F6-FBAC75F428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F48914B-AC1A-5BEB-717D-1ACC681887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D63F19D-056B-7AA7-B2B0-98FE2B9A27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8017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119AD-CE6F-F9AE-3BBC-8B005778F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456FF1B-1391-EA4C-E698-BBCB52DCB8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21F3F39-A999-4316-02A5-939A27F677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4AFC57A-83C7-B893-FE9B-CB70A90EE1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2694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A2E25-CACD-824B-0C17-08B619B8B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5338922-767B-BBE2-7EFB-B54F0ED2FD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1642D12-BBF8-A8FE-598F-934590878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1B1B028-9C10-40BB-B413-1F64CA75B4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2129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B2DA8-6C98-D4A1-C219-AA4C0C9D9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645DCFC-5285-A753-82FF-98A5EA8FD4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370D569-280A-7307-A3B6-CD6C1C1771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C066B25-AE62-9DFD-A096-460BE95059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34418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96C3E-AE1F-04B9-9B5F-B6075E80D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E9FBD8C-6147-C85E-4082-F6C8316E48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BE060D5-7142-4AD0-AECA-BB1A8FC827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64D01D4-25F2-ADA8-03D2-255BCEA79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5738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8A7D8-465F-F78A-9070-4F9F7551B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40B1046-BF9D-2789-DD41-74E15041E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3C2209C-66E8-DF90-BF67-2C4ABB488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2213BFE-3D3D-7444-AB34-CC76FD5E66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2539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1909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600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24E65-0A96-A13C-7713-C87BB8354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2B6E13F-C94C-DCDB-C64D-07CCDD8896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7C82EC4-25E4-ECDB-AD07-087B1C8361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8AD31D1-225C-EA3C-057B-FDB990BF1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196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E361D-C0C8-6204-1059-74114A1C1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DD834DD-A3D7-B267-1165-52448E78A1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DFF4F95-5566-383B-D064-87AA65695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2D0C26F-EC0E-A0D8-3352-1AC8E56FB8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2551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6BC0F-EE54-0408-1046-5EA252586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8101C68-8943-49C3-CDBE-B84144E7CC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F53D911-241F-31B9-F22F-71A36A9E1D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2BA1918-AD23-DBA6-8670-60FED7F742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2046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7F39A-F84B-BE6F-CEBE-333628342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D2C1A41-A2F5-BBA0-B013-78A671E1D8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A9A6574-8657-CB3E-B968-4E49C68E1D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8514DC-CB03-1C3F-39A5-F602BC2098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6878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0067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A8CE6-B76F-7B97-00AD-00E4F5550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5FBA989-7BED-4F22-8D02-4EEDFFE9B5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DA0AC84-130B-9721-BB16-576441B4A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FC4339-E300-04BB-B8B7-B4E8ED45C4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82297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439CB-E8F8-7C79-4DE3-E12771B53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F767085-B9AA-BAD2-16C9-8D37EC20CF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6ABCEF6-6B1E-95C5-0C56-ACE6F9D078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710711-1100-5D27-A745-5D73200282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19447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CFA47-3E46-ED4F-C61C-29597989C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5202E05-005E-76E7-B7A7-0A68A81D18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C552826-F455-212E-C0CB-BCB895657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B81CA93-ABDF-F574-E896-86D0E31B0E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88450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AA1F8-4DF2-DCC3-26B6-788943E3C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D22A70C-21C6-5AE9-AE02-4025A6D0A1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79629E4-8288-6185-AF8A-DBDC06B4FF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EB48E5-8486-230D-9B7D-9FFB31E668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74191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C643C-AB40-A4FE-AEF8-26F03F3B1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C10B360-7778-AD03-CA9D-1B0F6B28B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2527422-C986-E20A-256E-5FA9D0562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09C4FC8-7C25-F2B4-8D74-183CC1250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13885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54129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6486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69387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07902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52F13-776A-471A-2DEE-B6572EC00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A7E69D6-C3FD-580A-F925-0A81989D67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6973850-FE3E-9249-9969-76970BA32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E28C45B-9FB6-8BB6-23C8-6DF8561B8E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63183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3D869-0B10-6CCC-B479-2D46A0BF9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B81E094-5C32-E4F0-9D2E-3521A375B6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4A81AB3-7290-49E7-78FE-B8FF1496D2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5363EF2-FC09-0410-260C-AA13EF4B8B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98059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E798B-4F10-A520-2A1A-611492E3A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2FD298F-0057-8A83-9755-03DA970B4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5C1194-1BF5-6C92-EA92-D06802299A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9846A20-4066-A8BA-5ECB-DDE3ECA1A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57727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2DFE1-83BF-240A-8955-2EA1EAA1F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3C9998A-4B06-767F-45C6-3F69C29248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4BB57A1-0C87-53E1-F173-E2DBD4E96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D2B0DD-C994-2AA8-7F95-0F957B741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87643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22F63-8669-D6E5-FA2E-02788D0FE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B268A0A-3158-C89D-7F7B-0DB6B009BC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648908B-A041-FE22-5095-8FDB494BF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A8C87FD-D365-20BB-C3FC-25F6E6C1FE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79480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9B424-3418-643E-7B14-82AFA7D06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B542706-F38F-8A8B-3B76-D43338DB21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EFF407E-1814-A11C-B414-2A6253C878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076E2B0-CEF1-714F-1A5F-194D995FA8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74310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86FF3-1D62-90D0-1C4D-2C3F7FFDA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9A52C82-1092-C147-2E8A-8EC94291D9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CFC52FF-4AB6-0DAA-869D-7331088199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7E1ED2-A797-3F12-407F-09160B0FE4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95249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859EE-E424-F273-F8EA-2F7E15ACF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374813E-00FA-4346-7216-BA751D2BFC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193CF17-AC08-BC3E-B6A5-947741948E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4713D1-D22C-815E-4EB5-5130B15EFD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23310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30471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7C3BC-2F83-5CC3-0139-4C18A27CC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4520470-93F3-C07D-F4C1-6F61CE2D27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A522BBD-8732-C7C3-9C46-BD9B76F7C0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3FDE3C-5811-9CAE-21E5-B62C826499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02109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B379E-D5BC-C951-79D4-30952191A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7BFF133-9258-F8A8-FCC0-F1D6B78C84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10A6C64-EFBD-D0E3-B6E9-9040B8150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308F68-B35E-1E09-8763-43B5C21A00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41186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7683C-0386-DD6A-76A8-9788638B6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63A37BA-5D0B-F7D4-CFA9-23A2E93288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CCE36DD-5686-DE6D-0833-CFEE0B2380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BA85541-F7FB-C404-7083-29CD20DB8A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84428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D9486-BED2-03CA-4971-76A572022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570B4D0-07EC-E32E-E9A3-E8A5EBB9F2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71F3CBE-6C1B-8B5B-95FB-180988560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7733D97-08A1-B6AF-7242-A25E2C5ADA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69709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A78EE-6EAF-498C-071F-E2DACA00E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238B68D-4606-849E-95DD-4671F2749C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106B96F-96E7-4862-FF78-EB37C9063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DB391B6-21BE-B88E-6ED7-742C3AC9C3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3333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D4746-4F37-B29B-EE6F-FA1C3CB4C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97CA653-BBA1-6D1A-9816-549A51382E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14D67DE-B584-6E34-BC64-9AC94FF0A4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33876D7-647D-D218-22C1-239968EF73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48599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F5CFB-B051-B6EE-6766-6AD8BA479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FE1D401-6C82-D09E-4162-EFE59DD0B9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2476CCE-9180-9241-05B0-6E2E21771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3BABD7C-9573-0D0E-CA53-4D4EA722DE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84159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4DD42-EEDE-29AC-F8D0-CCABA59F0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CBB19ED-1C87-3453-41C1-3D00C48949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41DDE1F-AABD-1456-E781-7DF9D21502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B49659-3B5D-7480-4599-5EB9C10625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3875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517FD-6A94-203B-D095-48452A121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5230BEC-A6B0-BC0B-0F1B-2B76556474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5A31D01-7CA5-DA81-7EEA-AF3958E4E3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1A275FF-7E36-1330-860A-6B127B9445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548155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B7788-5DD9-BBFB-FF48-D374062DF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8A4D13B-C40F-0C38-A8BF-0F6796B145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D52BC00-1EC9-BB85-885C-EC96F27EF9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CAB46D0-E75F-88DF-412D-89904A67C1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B47BB-7809-4996-ABAC-8070DEB320BD}" type="slidenum">
              <a:rPr lang="es-ES" smtClean="0"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4739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.sv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0.png"/><Relationship Id="rId5" Type="http://schemas.microsoft.com/office/2014/relationships/chartEx" Target="../charts/chartEx1.xml"/><Relationship Id="rId10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image" Target="../media/image4.pn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image" Target="../media/image4.png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14/relationships/chartEx" Target="../charts/chartEx3.xml"/><Relationship Id="rId3" Type="http://schemas.openxmlformats.org/officeDocument/2006/relationships/image" Target="../media/image12.sv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microsoft.com/office/2014/relationships/chartEx" Target="../charts/chartEx2.xml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6.svg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3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jpeg"/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openxmlformats.org/officeDocument/2006/relationships/image" Target="../media/image41.jpeg"/><Relationship Id="rId15" Type="http://schemas.openxmlformats.org/officeDocument/2006/relationships/image" Target="../media/image51.pn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Relationship Id="rId1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57.jpeg"/><Relationship Id="rId18" Type="http://schemas.openxmlformats.org/officeDocument/2006/relationships/image" Target="../media/image62.jpeg"/><Relationship Id="rId3" Type="http://schemas.openxmlformats.org/officeDocument/2006/relationships/image" Target="../media/image5.png"/><Relationship Id="rId21" Type="http://schemas.openxmlformats.org/officeDocument/2006/relationships/image" Target="../media/image65.jpe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56.jpeg"/><Relationship Id="rId17" Type="http://schemas.openxmlformats.org/officeDocument/2006/relationships/image" Target="../media/image61.jpe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60.jpeg"/><Relationship Id="rId20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55.jpeg"/><Relationship Id="rId5" Type="http://schemas.openxmlformats.org/officeDocument/2006/relationships/diagramData" Target="../diagrams/data1.xml"/><Relationship Id="rId15" Type="http://schemas.openxmlformats.org/officeDocument/2006/relationships/image" Target="../media/image59.jpeg"/><Relationship Id="rId10" Type="http://schemas.openxmlformats.org/officeDocument/2006/relationships/image" Target="../media/image54.jpeg"/><Relationship Id="rId19" Type="http://schemas.openxmlformats.org/officeDocument/2006/relationships/image" Target="../media/image63.png"/><Relationship Id="rId4" Type="http://schemas.openxmlformats.org/officeDocument/2006/relationships/image" Target="../media/image6.svg"/><Relationship Id="rId9" Type="http://schemas.microsoft.com/office/2007/relationships/diagramDrawing" Target="../diagrams/drawing1.xml"/><Relationship Id="rId14" Type="http://schemas.openxmlformats.org/officeDocument/2006/relationships/image" Target="../media/image58.jpeg"/><Relationship Id="rId22" Type="http://schemas.openxmlformats.org/officeDocument/2006/relationships/image" Target="../media/image6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13" Type="http://schemas.openxmlformats.org/officeDocument/2006/relationships/image" Target="../media/image79.png"/><Relationship Id="rId3" Type="http://schemas.openxmlformats.org/officeDocument/2006/relationships/image" Target="../media/image71.jpe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77.png"/><Relationship Id="rId5" Type="http://schemas.openxmlformats.org/officeDocument/2006/relationships/image" Target="../media/image5.png"/><Relationship Id="rId15" Type="http://schemas.openxmlformats.org/officeDocument/2006/relationships/image" Target="../media/image81.png"/><Relationship Id="rId10" Type="http://schemas.openxmlformats.org/officeDocument/2006/relationships/image" Target="../media/image76.png"/><Relationship Id="rId4" Type="http://schemas.openxmlformats.org/officeDocument/2006/relationships/image" Target="../media/image72.jpe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12.sv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6.sv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90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4.png"/><Relationship Id="rId7" Type="http://schemas.openxmlformats.org/officeDocument/2006/relationships/image" Target="../media/image92.jpeg"/><Relationship Id="rId12" Type="http://schemas.openxmlformats.org/officeDocument/2006/relationships/image" Target="../media/image9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eg"/><Relationship Id="rId11" Type="http://schemas.openxmlformats.org/officeDocument/2006/relationships/image" Target="../media/image96.png"/><Relationship Id="rId5" Type="http://schemas.openxmlformats.org/officeDocument/2006/relationships/image" Target="../media/image5.png"/><Relationship Id="rId10" Type="http://schemas.openxmlformats.org/officeDocument/2006/relationships/image" Target="../media/image95.jpeg"/><Relationship Id="rId4" Type="http://schemas.openxmlformats.org/officeDocument/2006/relationships/image" Target="../media/image6.svg"/><Relationship Id="rId9" Type="http://schemas.openxmlformats.org/officeDocument/2006/relationships/image" Target="../media/image94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4.png"/><Relationship Id="rId7" Type="http://schemas.openxmlformats.org/officeDocument/2006/relationships/image" Target="../media/image100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5.png"/><Relationship Id="rId10" Type="http://schemas.openxmlformats.org/officeDocument/2006/relationships/image" Target="../media/image103.jpeg"/><Relationship Id="rId4" Type="http://schemas.openxmlformats.org/officeDocument/2006/relationships/image" Target="../media/image6.svg"/><Relationship Id="rId9" Type="http://schemas.openxmlformats.org/officeDocument/2006/relationships/image" Target="../media/image10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6.jpe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104.jpe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6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2.jpe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svg"/><Relationship Id="rId5" Type="http://schemas.openxmlformats.org/officeDocument/2006/relationships/image" Target="../media/image110.jpe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4.png"/><Relationship Id="rId7" Type="http://schemas.openxmlformats.org/officeDocument/2006/relationships/image" Target="../media/image111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5.png"/><Relationship Id="rId7" Type="http://schemas.openxmlformats.org/officeDocument/2006/relationships/image" Target="../media/image11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jpeg"/><Relationship Id="rId5" Type="http://schemas.openxmlformats.org/officeDocument/2006/relationships/image" Target="../media/image116.png"/><Relationship Id="rId4" Type="http://schemas.openxmlformats.org/officeDocument/2006/relationships/image" Target="../media/image6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5.png"/><Relationship Id="rId7" Type="http://schemas.openxmlformats.org/officeDocument/2006/relationships/image" Target="../media/image1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jpeg"/><Relationship Id="rId5" Type="http://schemas.openxmlformats.org/officeDocument/2006/relationships/image" Target="../media/image120.png"/><Relationship Id="rId4" Type="http://schemas.openxmlformats.org/officeDocument/2006/relationships/image" Target="../media/image6.svg"/><Relationship Id="rId9" Type="http://schemas.openxmlformats.org/officeDocument/2006/relationships/image" Target="../media/image124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jpeg"/><Relationship Id="rId3" Type="http://schemas.openxmlformats.org/officeDocument/2006/relationships/image" Target="../media/image125.png"/><Relationship Id="rId7" Type="http://schemas.openxmlformats.org/officeDocument/2006/relationships/image" Target="../media/image1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jpe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29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jpeg"/><Relationship Id="rId3" Type="http://schemas.openxmlformats.org/officeDocument/2006/relationships/image" Target="../media/image130.jpeg"/><Relationship Id="rId7" Type="http://schemas.openxmlformats.org/officeDocument/2006/relationships/image" Target="../media/image1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png"/><Relationship Id="rId5" Type="http://schemas.openxmlformats.org/officeDocument/2006/relationships/image" Target="../media/image6.svg"/><Relationship Id="rId10" Type="http://schemas.openxmlformats.org/officeDocument/2006/relationships/image" Target="../media/image135.jpeg"/><Relationship Id="rId4" Type="http://schemas.openxmlformats.org/officeDocument/2006/relationships/image" Target="../media/image5.png"/><Relationship Id="rId9" Type="http://schemas.openxmlformats.org/officeDocument/2006/relationships/image" Target="../media/image13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jpeg"/><Relationship Id="rId5" Type="http://schemas.openxmlformats.org/officeDocument/2006/relationships/image" Target="../media/image136.png"/><Relationship Id="rId4" Type="http://schemas.openxmlformats.org/officeDocument/2006/relationships/image" Target="../media/image6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9.png"/><Relationship Id="rId4" Type="http://schemas.openxmlformats.org/officeDocument/2006/relationships/image" Target="../media/image6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svg"/><Relationship Id="rId3" Type="http://schemas.openxmlformats.org/officeDocument/2006/relationships/image" Target="../media/image140.png"/><Relationship Id="rId7" Type="http://schemas.openxmlformats.org/officeDocument/2006/relationships/image" Target="../media/image142.png"/><Relationship Id="rId12" Type="http://schemas.openxmlformats.org/officeDocument/2006/relationships/image" Target="../media/image147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png"/><Relationship Id="rId11" Type="http://schemas.openxmlformats.org/officeDocument/2006/relationships/image" Target="../media/image146.svg"/><Relationship Id="rId5" Type="http://schemas.openxmlformats.org/officeDocument/2006/relationships/image" Target="../media/image6.svg"/><Relationship Id="rId10" Type="http://schemas.openxmlformats.org/officeDocument/2006/relationships/image" Target="../media/image145.svg"/><Relationship Id="rId4" Type="http://schemas.openxmlformats.org/officeDocument/2006/relationships/image" Target="../media/image5.png"/><Relationship Id="rId9" Type="http://schemas.openxmlformats.org/officeDocument/2006/relationships/image" Target="../media/image1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6.svg"/><Relationship Id="rId9" Type="http://schemas.microsoft.com/office/2007/relationships/diagramDrawing" Target="../diagrams/drawing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6.svg"/><Relationship Id="rId9" Type="http://schemas.microsoft.com/office/2007/relationships/diagramDrawing" Target="../diagrams/drawin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3DF0D6-CD5D-EB05-1286-82B8DC739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dibujo de una cara feliz&#10;&#10;Descripción generada automáticamente con confianza media">
            <a:extLst>
              <a:ext uri="{FF2B5EF4-FFF2-40B4-BE49-F238E27FC236}">
                <a16:creationId xmlns:a16="http://schemas.microsoft.com/office/drawing/2014/main" id="{FBDF8E0E-B2B8-9219-AC69-276E6E927C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063" b="55432"/>
          <a:stretch/>
        </p:blipFill>
        <p:spPr>
          <a:xfrm rot="19824150">
            <a:off x="-355776" y="1376556"/>
            <a:ext cx="11638829" cy="718828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BEE6613-AEAA-AD21-CCC3-55F45D7AA6A1}"/>
              </a:ext>
            </a:extLst>
          </p:cNvPr>
          <p:cNvSpPr txBox="1"/>
          <p:nvPr/>
        </p:nvSpPr>
        <p:spPr>
          <a:xfrm>
            <a:off x="7772400" y="7559358"/>
            <a:ext cx="730854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37"/>
            <a:r>
              <a:rPr lang="es-ES" sz="4050" b="1" dirty="0">
                <a:latin typeface="Calibri" panose="020F0502020204030204"/>
              </a:rPr>
              <a:t>Colegio Oficial de </a:t>
            </a:r>
          </a:p>
          <a:p>
            <a:pPr algn="ctr" defTabSz="1028737"/>
            <a:r>
              <a:rPr lang="es-ES" sz="4050" b="1" dirty="0">
                <a:latin typeface="Calibri" panose="020F0502020204030204"/>
              </a:rPr>
              <a:t>Trabajo Social de Madrid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26C9A68-E9EF-E010-D86D-A1D391414FBF}"/>
              </a:ext>
            </a:extLst>
          </p:cNvPr>
          <p:cNvSpPr txBox="1"/>
          <p:nvPr/>
        </p:nvSpPr>
        <p:spPr>
          <a:xfrm>
            <a:off x="7104096" y="1694145"/>
            <a:ext cx="8271588" cy="4295846"/>
          </a:xfrm>
          <a:prstGeom prst="rect">
            <a:avLst/>
          </a:prstGeom>
        </p:spPr>
        <p:txBody>
          <a:bodyPr vert="horz" lIns="102870" tIns="51435" rIns="102870" bIns="51435" rtlCol="0" anchor="ctr">
            <a:normAutofit/>
          </a:bodyPr>
          <a:lstStyle/>
          <a:p>
            <a:pPr algn="ctr" defTabSz="1028737">
              <a:lnSpc>
                <a:spcPct val="150000"/>
              </a:lnSpc>
              <a:spcBef>
                <a:spcPct val="0"/>
              </a:spcBef>
              <a:spcAft>
                <a:spcPts val="675"/>
              </a:spcAft>
            </a:pPr>
            <a:r>
              <a:rPr lang="en-US" sz="5625" spc="338" dirty="0" err="1">
                <a:solidFill>
                  <a:srgbClr val="838B1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Bienvenidas</a:t>
            </a:r>
            <a:r>
              <a:rPr lang="en-US" sz="5625" spc="338" dirty="0">
                <a:solidFill>
                  <a:srgbClr val="838B1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en-US" sz="5625" spc="338" dirty="0" err="1">
                <a:solidFill>
                  <a:srgbClr val="838B1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os</a:t>
            </a:r>
            <a:r>
              <a:rPr lang="en-US" sz="5625" spc="338" dirty="0">
                <a:solidFill>
                  <a:srgbClr val="838B1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 la </a:t>
            </a:r>
            <a:r>
              <a:rPr lang="en-US" sz="5625" spc="338" dirty="0" err="1">
                <a:solidFill>
                  <a:srgbClr val="838B1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Asamblea</a:t>
            </a:r>
            <a:r>
              <a:rPr lang="en-US" sz="5625" spc="338" dirty="0">
                <a:solidFill>
                  <a:srgbClr val="838B1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General </a:t>
            </a:r>
            <a:r>
              <a:rPr lang="en-US" sz="5625" spc="338" dirty="0" err="1">
                <a:solidFill>
                  <a:srgbClr val="838B1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Ordinaria</a:t>
            </a:r>
            <a:endParaRPr lang="en-US" sz="5625" spc="338" dirty="0">
              <a:solidFill>
                <a:srgbClr val="838B19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B2F81CC-EA17-2E0B-3B68-B62A2A56A19F}"/>
              </a:ext>
            </a:extLst>
          </p:cNvPr>
          <p:cNvSpPr txBox="1"/>
          <p:nvPr/>
        </p:nvSpPr>
        <p:spPr>
          <a:xfrm>
            <a:off x="7973013" y="5833860"/>
            <a:ext cx="6580977" cy="992412"/>
          </a:xfrm>
          <a:prstGeom prst="rect">
            <a:avLst/>
          </a:prstGeom>
        </p:spPr>
        <p:txBody>
          <a:bodyPr vert="horz" lIns="102870" tIns="51435" rIns="102870" bIns="51435" rtlCol="0" anchor="ctr">
            <a:normAutofit/>
          </a:bodyPr>
          <a:lstStyle/>
          <a:p>
            <a:pPr algn="ctr" defTabSz="1028737">
              <a:lnSpc>
                <a:spcPct val="90000"/>
              </a:lnSpc>
              <a:spcBef>
                <a:spcPct val="0"/>
              </a:spcBef>
              <a:spcAft>
                <a:spcPts val="675"/>
              </a:spcAft>
            </a:pPr>
            <a:r>
              <a:rPr lang="en-US" sz="5625" dirty="0">
                <a:solidFill>
                  <a:srgbClr val="D6840C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29 </a:t>
            </a:r>
            <a:r>
              <a:rPr lang="en-US" sz="4500" dirty="0" err="1">
                <a:solidFill>
                  <a:srgbClr val="D6840C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abril</a:t>
            </a:r>
            <a:r>
              <a:rPr lang="en-US" sz="4500" dirty="0">
                <a:solidFill>
                  <a:srgbClr val="D6840C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5625" dirty="0">
                <a:solidFill>
                  <a:srgbClr val="D6840C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8797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5BB48E-200C-DF57-70DB-EEF1AFF365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4000"/>
          </a:blip>
          <a:srcRect l="917" t="4671" r="1685" b="3152"/>
          <a:stretch>
            <a:fillRect/>
          </a:stretch>
        </p:blipFill>
        <p:spPr>
          <a:xfrm>
            <a:off x="-58607" y="-1"/>
            <a:ext cx="18341008" cy="10287000"/>
          </a:xfrm>
          <a:prstGeom prst="rect">
            <a:avLst/>
          </a:prstGeom>
          <a:solidFill>
            <a:srgbClr val="FEFEFD"/>
          </a:solidFill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06A19F8-076D-3162-AA30-9CE014961E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4000"/>
          </a:blip>
          <a:srcRect l="47018" t="4671" r="1685" b="3152"/>
          <a:stretch>
            <a:fillRect/>
          </a:stretch>
        </p:blipFill>
        <p:spPr>
          <a:xfrm rot="10800000">
            <a:off x="-58608" y="-1"/>
            <a:ext cx="8516808" cy="10287000"/>
          </a:xfrm>
          <a:prstGeom prst="rect">
            <a:avLst/>
          </a:prstGeom>
          <a:solidFill>
            <a:srgbClr val="FEFEFD"/>
          </a:solidFill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BBFFDB5E-EC66-7968-48D1-4C1E11F56CA0}"/>
              </a:ext>
            </a:extLst>
          </p:cNvPr>
          <p:cNvSpPr/>
          <p:nvPr/>
        </p:nvSpPr>
        <p:spPr>
          <a:xfrm>
            <a:off x="3058219" y="3280427"/>
            <a:ext cx="13203140" cy="3726145"/>
          </a:xfrm>
          <a:prstGeom prst="roundRect">
            <a:avLst/>
          </a:prstGeom>
          <a:noFill/>
          <a:ln>
            <a:noFill/>
          </a:ln>
          <a:effectLst>
            <a:outerShdw blurRad="8255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A9459D61-0F8B-9C4B-ECDB-784CE51198BA}"/>
              </a:ext>
            </a:extLst>
          </p:cNvPr>
          <p:cNvSpPr txBox="1"/>
          <p:nvPr/>
        </p:nvSpPr>
        <p:spPr>
          <a:xfrm>
            <a:off x="4052948" y="3009900"/>
            <a:ext cx="11553708" cy="46431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62"/>
              </a:lnSpc>
              <a:spcBef>
                <a:spcPct val="0"/>
              </a:spcBef>
            </a:pPr>
            <a:r>
              <a:rPr lang="en-US" sz="10000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MEMORIA DE ACTIVIDADES </a:t>
            </a:r>
          </a:p>
          <a:p>
            <a:pPr algn="ctr">
              <a:lnSpc>
                <a:spcPts val="12062"/>
              </a:lnSpc>
              <a:spcBef>
                <a:spcPct val="0"/>
              </a:spcBef>
            </a:pPr>
            <a:r>
              <a:rPr lang="en-US" sz="10000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2025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904CED5-3FF7-89F5-B9C6-6A29FF4C6A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479" y="7429499"/>
            <a:ext cx="2856349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26D5B58B-5478-8F2F-A4EE-D7D7C575933E}"/>
              </a:ext>
            </a:extLst>
          </p:cNvPr>
          <p:cNvSpPr/>
          <p:nvPr/>
        </p:nvSpPr>
        <p:spPr>
          <a:xfrm rot="5400000">
            <a:off x="12367351" y="4276072"/>
            <a:ext cx="10286997" cy="173486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8" name="Freeform 18">
            <a:extLst>
              <a:ext uri="{FF2B5EF4-FFF2-40B4-BE49-F238E27FC236}">
                <a16:creationId xmlns:a16="http://schemas.microsoft.com/office/drawing/2014/main" id="{C45C9A1F-601E-E284-784C-47B7BEE085E8}"/>
              </a:ext>
            </a:extLst>
          </p:cNvPr>
          <p:cNvSpPr/>
          <p:nvPr/>
        </p:nvSpPr>
        <p:spPr>
          <a:xfrm>
            <a:off x="8775184" y="6964048"/>
            <a:ext cx="7452025" cy="1929640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1610B84D-D06F-F460-0967-B247D1BAAD95}"/>
              </a:ext>
            </a:extLst>
          </p:cNvPr>
          <p:cNvSpPr/>
          <p:nvPr/>
        </p:nvSpPr>
        <p:spPr>
          <a:xfrm>
            <a:off x="-197877" y="-80715"/>
            <a:ext cx="18714477" cy="253334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3" name="Group 3"/>
          <p:cNvGrpSpPr/>
          <p:nvPr/>
        </p:nvGrpSpPr>
        <p:grpSpPr>
          <a:xfrm rot="-3976457">
            <a:off x="664141" y="-736496"/>
            <a:ext cx="872423" cy="2452730"/>
            <a:chOff x="0" y="0"/>
            <a:chExt cx="146875" cy="4129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367554" y="8893688"/>
            <a:ext cx="1795857" cy="1068067"/>
          </a:xfrm>
          <a:custGeom>
            <a:avLst/>
            <a:gdLst/>
            <a:ahLst/>
            <a:cxnLst/>
            <a:rect l="l" t="t" r="r" b="b"/>
            <a:pathLst>
              <a:path w="2020181" h="1406912">
                <a:moveTo>
                  <a:pt x="0" y="0"/>
                </a:moveTo>
                <a:lnTo>
                  <a:pt x="2020182" y="0"/>
                </a:lnTo>
                <a:lnTo>
                  <a:pt x="2020182" y="1406912"/>
                </a:lnTo>
                <a:lnTo>
                  <a:pt x="0" y="14069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16" name="Freeform 16"/>
          <p:cNvSpPr/>
          <p:nvPr/>
        </p:nvSpPr>
        <p:spPr>
          <a:xfrm rot="-2700000">
            <a:off x="-565129" y="8426468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7" name="Freeform 17"/>
          <p:cNvSpPr/>
          <p:nvPr/>
        </p:nvSpPr>
        <p:spPr>
          <a:xfrm rot="2700000">
            <a:off x="313072" y="9120602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8" name="Freeform 18"/>
          <p:cNvSpPr/>
          <p:nvPr/>
        </p:nvSpPr>
        <p:spPr>
          <a:xfrm>
            <a:off x="196999" y="3839665"/>
            <a:ext cx="7452025" cy="3824497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TextBox 22"/>
          <p:cNvSpPr txBox="1"/>
          <p:nvPr/>
        </p:nvSpPr>
        <p:spPr>
          <a:xfrm>
            <a:off x="8734470" y="5208078"/>
            <a:ext cx="7467339" cy="1087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1"/>
              </a:lnSpc>
              <a:spcBef>
                <a:spcPct val="0"/>
              </a:spcBef>
            </a:pPr>
            <a:r>
              <a:rPr lang="es-ES" sz="2050" dirty="0">
                <a:solidFill>
                  <a:srgbClr val="5A5A44"/>
                </a:solidFill>
                <a:latin typeface="Montaser Arabic"/>
                <a:cs typeface="Montaser Arabic"/>
              </a:rPr>
              <a:t>Tras el pico 2018–2021, el crecimiento en el número de incorporaciones a la colegiación ha entrado en una fase de crecimiento estable en torno al </a:t>
            </a:r>
            <a:r>
              <a:rPr lang="es-ES" sz="2050" dirty="0">
                <a:solidFill>
                  <a:srgbClr val="FF0000"/>
                </a:solidFill>
                <a:latin typeface="Montaser Arabic"/>
                <a:cs typeface="Montaser Arabic"/>
              </a:rPr>
              <a:t>3- 4%</a:t>
            </a:r>
            <a:r>
              <a:rPr lang="es-ES" sz="2050" dirty="0">
                <a:solidFill>
                  <a:srgbClr val="5A5A44"/>
                </a:solidFill>
                <a:latin typeface="Montaser Arabic"/>
                <a:cs typeface="Montaser Arabic"/>
              </a:rPr>
              <a:t> (&lt; 5%) anual. </a:t>
            </a:r>
            <a:endParaRPr lang="en-US" sz="2050" dirty="0">
              <a:solidFill>
                <a:srgbClr val="5A5A44"/>
              </a:solidFill>
              <a:latin typeface="Montaser Arabic"/>
              <a:cs typeface="Montaser Arabic"/>
              <a:sym typeface="Montaser Arabic"/>
            </a:endParaRP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F4063E7E-4856-DDC5-4A80-7526D7797A3E}"/>
              </a:ext>
            </a:extLst>
          </p:cNvPr>
          <p:cNvSpPr txBox="1"/>
          <p:nvPr/>
        </p:nvSpPr>
        <p:spPr>
          <a:xfrm>
            <a:off x="2499646" y="415502"/>
            <a:ext cx="13844788" cy="1659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DATOS COLEGIACIÓN </a:t>
            </a: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520C0166-D1FB-708C-8679-59463944DDE7}"/>
              </a:ext>
            </a:extLst>
          </p:cNvPr>
          <p:cNvSpPr txBox="1"/>
          <p:nvPr/>
        </p:nvSpPr>
        <p:spPr>
          <a:xfrm rot="5400000">
            <a:off x="11731985" y="4555825"/>
            <a:ext cx="11998992" cy="16292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88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Evolución</a:t>
            </a:r>
            <a:endParaRPr lang="en-US" sz="8800" i="1" dirty="0">
              <a:solidFill>
                <a:srgbClr val="838B19"/>
              </a:solidFill>
              <a:latin typeface="Chau Philomene"/>
              <a:ea typeface="Chau Philomene"/>
              <a:cs typeface="Chau Philomene"/>
              <a:sym typeface="Chau Philomene"/>
            </a:endParaRPr>
          </a:p>
        </p:txBody>
      </p:sp>
      <p:graphicFrame>
        <p:nvGraphicFramePr>
          <p:cNvPr id="26" name="Gráfico 25">
            <a:extLst>
              <a:ext uri="{FF2B5EF4-FFF2-40B4-BE49-F238E27FC236}">
                <a16:creationId xmlns:a16="http://schemas.microsoft.com/office/drawing/2014/main" id="{B8089ADB-96F3-CF7A-0E8F-9558882861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1769901"/>
              </p:ext>
            </p:extLst>
          </p:nvPr>
        </p:nvGraphicFramePr>
        <p:xfrm>
          <a:off x="319676" y="4333043"/>
          <a:ext cx="6671842" cy="4401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0" name="Freeform 2">
            <a:extLst>
              <a:ext uri="{FF2B5EF4-FFF2-40B4-BE49-F238E27FC236}">
                <a16:creationId xmlns:a16="http://schemas.microsoft.com/office/drawing/2014/main" id="{2885C642-2B57-773D-0F24-3BAFDB1FC232}"/>
              </a:ext>
            </a:extLst>
          </p:cNvPr>
          <p:cNvSpPr/>
          <p:nvPr/>
        </p:nvSpPr>
        <p:spPr>
          <a:xfrm rot="18555039">
            <a:off x="-6323223" y="6138742"/>
            <a:ext cx="5825057" cy="3190290"/>
          </a:xfrm>
          <a:prstGeom prst="blockArc">
            <a:avLst/>
          </a:prstGeom>
          <a:blipFill>
            <a:blip r:embed="rId7"/>
            <a:stretch>
              <a:fillRect r="-120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1" name="Freeform 12">
            <a:extLst>
              <a:ext uri="{FF2B5EF4-FFF2-40B4-BE49-F238E27FC236}">
                <a16:creationId xmlns:a16="http://schemas.microsoft.com/office/drawing/2014/main" id="{06C14E94-27DE-DADA-0855-AAD239CE6904}"/>
              </a:ext>
            </a:extLst>
          </p:cNvPr>
          <p:cNvSpPr/>
          <p:nvPr/>
        </p:nvSpPr>
        <p:spPr>
          <a:xfrm rot="18894532">
            <a:off x="5842978" y="4771597"/>
            <a:ext cx="4220437" cy="4260790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3" name="Freeform 2">
            <a:extLst>
              <a:ext uri="{FF2B5EF4-FFF2-40B4-BE49-F238E27FC236}">
                <a16:creationId xmlns:a16="http://schemas.microsoft.com/office/drawing/2014/main" id="{E4428D55-5F12-B364-FF5B-38B2DF6CC145}"/>
              </a:ext>
            </a:extLst>
          </p:cNvPr>
          <p:cNvSpPr/>
          <p:nvPr/>
        </p:nvSpPr>
        <p:spPr>
          <a:xfrm rot="18555039">
            <a:off x="20165004" y="9087867"/>
            <a:ext cx="4313419" cy="2957530"/>
          </a:xfrm>
          <a:prstGeom prst="blockArc">
            <a:avLst>
              <a:gd name="adj1" fmla="val 10597566"/>
              <a:gd name="adj2" fmla="val 0"/>
              <a:gd name="adj3" fmla="val 25000"/>
            </a:avLst>
          </a:prstGeom>
          <a:blipFill>
            <a:blip r:embed="rId7"/>
            <a:stretch>
              <a:fillRect r="-120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4" name="Freeform 12">
            <a:extLst>
              <a:ext uri="{FF2B5EF4-FFF2-40B4-BE49-F238E27FC236}">
                <a16:creationId xmlns:a16="http://schemas.microsoft.com/office/drawing/2014/main" id="{09C889A4-10A5-CE79-F00D-0C0CFC59841E}"/>
              </a:ext>
            </a:extLst>
          </p:cNvPr>
          <p:cNvSpPr/>
          <p:nvPr/>
        </p:nvSpPr>
        <p:spPr>
          <a:xfrm rot="2725318">
            <a:off x="8193230" y="5935288"/>
            <a:ext cx="6543244" cy="6659191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C3223E18-A320-97E4-6AFE-490E231361F1}"/>
              </a:ext>
            </a:extLst>
          </p:cNvPr>
          <p:cNvSpPr txBox="1"/>
          <p:nvPr/>
        </p:nvSpPr>
        <p:spPr>
          <a:xfrm rot="10800000" flipV="1">
            <a:off x="8943270" y="3432938"/>
            <a:ext cx="6833191" cy="117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871"/>
              </a:lnSpc>
            </a:pPr>
            <a:r>
              <a:rPr lang="es-ES" sz="2000" dirty="0">
                <a:solidFill>
                  <a:srgbClr val="5A5A44"/>
                </a:solidFill>
                <a:latin typeface="Montaser Arabic"/>
                <a:cs typeface="Montaser Arabic"/>
              </a:rPr>
              <a:t>En 15 años, el Colegio ha consolidado un crecimiento sostenido en la colegiación, aumentando la base colegial en torno a un 55%</a:t>
            </a:r>
          </a:p>
        </p:txBody>
      </p:sp>
      <p:sp>
        <p:nvSpPr>
          <p:cNvPr id="37" name="TextBox 22">
            <a:extLst>
              <a:ext uri="{FF2B5EF4-FFF2-40B4-BE49-F238E27FC236}">
                <a16:creationId xmlns:a16="http://schemas.microsoft.com/office/drawing/2014/main" id="{C1CDC3DC-196A-E273-07F8-6CB2CFC41F7B}"/>
              </a:ext>
            </a:extLst>
          </p:cNvPr>
          <p:cNvSpPr txBox="1"/>
          <p:nvPr/>
        </p:nvSpPr>
        <p:spPr>
          <a:xfrm>
            <a:off x="9810851" y="7059891"/>
            <a:ext cx="5098027" cy="1487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1"/>
              </a:lnSpc>
              <a:spcBef>
                <a:spcPct val="0"/>
              </a:spcBef>
            </a:pPr>
            <a:r>
              <a:rPr lang="es-ES" sz="2000" b="1" dirty="0">
                <a:solidFill>
                  <a:srgbClr val="5A5A44"/>
                </a:solidFill>
                <a:latin typeface="Montaser Arabic"/>
                <a:cs typeface="Montaser Arabic"/>
              </a:rPr>
              <a:t>Durante 2025, el número de altas ha sido de 677, la cifra anual más alta  alcanzada estos últimos años, un 11,17% más respecto al año anterior</a:t>
            </a:r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. </a:t>
            </a:r>
            <a:endParaRPr lang="en-US" sz="2800" b="1" dirty="0">
              <a:solidFill>
                <a:srgbClr val="5A5A44"/>
              </a:solidFill>
              <a:latin typeface="Montaser Arabic"/>
              <a:cs typeface="Montaser Arabic"/>
              <a:sym typeface="Montaser Arab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94ADDA-CF80-1BEC-556A-1D35D7843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18">
            <a:extLst>
              <a:ext uri="{FF2B5EF4-FFF2-40B4-BE49-F238E27FC236}">
                <a16:creationId xmlns:a16="http://schemas.microsoft.com/office/drawing/2014/main" id="{316864E6-6C2C-8FC3-1889-EF26F2A7DC8C}"/>
              </a:ext>
            </a:extLst>
          </p:cNvPr>
          <p:cNvSpPr/>
          <p:nvPr/>
        </p:nvSpPr>
        <p:spPr>
          <a:xfrm>
            <a:off x="8539851" y="3787912"/>
            <a:ext cx="8873054" cy="4928092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F15EB65E-77E6-AF0F-1B60-4B1E6F34828E}"/>
              </a:ext>
            </a:extLst>
          </p:cNvPr>
          <p:cNvSpPr/>
          <p:nvPr/>
        </p:nvSpPr>
        <p:spPr>
          <a:xfrm>
            <a:off x="-197877" y="-80715"/>
            <a:ext cx="18790677" cy="256259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A87E013-7630-2EA8-64D5-A730BEB8B28A}"/>
              </a:ext>
            </a:extLst>
          </p:cNvPr>
          <p:cNvGrpSpPr/>
          <p:nvPr/>
        </p:nvGrpSpPr>
        <p:grpSpPr>
          <a:xfrm rot="-3976457">
            <a:off x="664141" y="-7364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8FC9B1-E61C-4833-46FE-331AC5C14B54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0C816E2-BECA-4FA2-C056-E45887ABC1B6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5BBAED4-BDD3-51E2-B4E6-63B95EFE030F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ABEFB80-1266-1158-CA3F-B1FC3CCEEBAE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E97124A-8FAC-ABC4-E0B3-B7E1C67E6418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CC3979EE-9701-AC27-824E-C4DA5F75B86C}"/>
              </a:ext>
            </a:extLst>
          </p:cNvPr>
          <p:cNvSpPr/>
          <p:nvPr/>
        </p:nvSpPr>
        <p:spPr>
          <a:xfrm>
            <a:off x="415882" y="8768220"/>
            <a:ext cx="1795857" cy="1068067"/>
          </a:xfrm>
          <a:custGeom>
            <a:avLst/>
            <a:gdLst/>
            <a:ahLst/>
            <a:cxnLst/>
            <a:rect l="l" t="t" r="r" b="b"/>
            <a:pathLst>
              <a:path w="2020181" h="1406912">
                <a:moveTo>
                  <a:pt x="0" y="0"/>
                </a:moveTo>
                <a:lnTo>
                  <a:pt x="2020182" y="0"/>
                </a:lnTo>
                <a:lnTo>
                  <a:pt x="2020182" y="1406912"/>
                </a:lnTo>
                <a:lnTo>
                  <a:pt x="0" y="14069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0F7677A2-3952-0965-1529-67B389750343}"/>
              </a:ext>
            </a:extLst>
          </p:cNvPr>
          <p:cNvSpPr/>
          <p:nvPr/>
        </p:nvSpPr>
        <p:spPr>
          <a:xfrm rot="-2700000">
            <a:off x="-521736" y="8293587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023FADB7-77FB-BA8D-0F24-B38174D03BB2}"/>
              </a:ext>
            </a:extLst>
          </p:cNvPr>
          <p:cNvSpPr/>
          <p:nvPr/>
        </p:nvSpPr>
        <p:spPr>
          <a:xfrm rot="2700000">
            <a:off x="406391" y="9075004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DF1A1505-6276-C687-C66A-CD8E1E01787A}"/>
              </a:ext>
            </a:extLst>
          </p:cNvPr>
          <p:cNvSpPr/>
          <p:nvPr/>
        </p:nvSpPr>
        <p:spPr>
          <a:xfrm>
            <a:off x="516335" y="3904437"/>
            <a:ext cx="7493609" cy="4557659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956C8BF1-6E6D-4414-C739-D8C6A706A364}"/>
              </a:ext>
            </a:extLst>
          </p:cNvPr>
          <p:cNvSpPr txBox="1"/>
          <p:nvPr/>
        </p:nvSpPr>
        <p:spPr>
          <a:xfrm>
            <a:off x="3081380" y="415502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Evolución</a:t>
            </a: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de la </a:t>
            </a:r>
            <a:r>
              <a:rPr lang="en-US" sz="9616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Colegiación</a:t>
            </a: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sp>
        <p:nvSpPr>
          <p:cNvPr id="31" name="Freeform 12">
            <a:extLst>
              <a:ext uri="{FF2B5EF4-FFF2-40B4-BE49-F238E27FC236}">
                <a16:creationId xmlns:a16="http://schemas.microsoft.com/office/drawing/2014/main" id="{06D8E715-9500-5849-786A-1A4A445D6909}"/>
              </a:ext>
            </a:extLst>
          </p:cNvPr>
          <p:cNvSpPr/>
          <p:nvPr/>
        </p:nvSpPr>
        <p:spPr>
          <a:xfrm rot="18894532">
            <a:off x="6426523" y="4729234"/>
            <a:ext cx="4220437" cy="4260790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4" name="Freeform 12">
            <a:extLst>
              <a:ext uri="{FF2B5EF4-FFF2-40B4-BE49-F238E27FC236}">
                <a16:creationId xmlns:a16="http://schemas.microsoft.com/office/drawing/2014/main" id="{870168B0-2DEA-0B05-3CA9-FF893C1F4F4D}"/>
              </a:ext>
            </a:extLst>
          </p:cNvPr>
          <p:cNvSpPr/>
          <p:nvPr/>
        </p:nvSpPr>
        <p:spPr>
          <a:xfrm rot="2702668">
            <a:off x="8400012" y="5436620"/>
            <a:ext cx="7719276" cy="773126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43A9478C-901C-80D4-5899-F654B44C16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1774017"/>
              </p:ext>
            </p:extLst>
          </p:nvPr>
        </p:nvGraphicFramePr>
        <p:xfrm>
          <a:off x="9599665" y="3902300"/>
          <a:ext cx="6864199" cy="4798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8D61AAEF-FCBF-AB6E-F29B-23C08226EF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2751130"/>
              </p:ext>
            </p:extLst>
          </p:nvPr>
        </p:nvGraphicFramePr>
        <p:xfrm>
          <a:off x="1143001" y="4076701"/>
          <a:ext cx="6248400" cy="4220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879135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E9820E-2DDE-341F-C2E4-C83AAE3AB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18">
            <a:extLst>
              <a:ext uri="{FF2B5EF4-FFF2-40B4-BE49-F238E27FC236}">
                <a16:creationId xmlns:a16="http://schemas.microsoft.com/office/drawing/2014/main" id="{948294BB-3969-0F94-3110-9E45C84099FC}"/>
              </a:ext>
            </a:extLst>
          </p:cNvPr>
          <p:cNvSpPr/>
          <p:nvPr/>
        </p:nvSpPr>
        <p:spPr>
          <a:xfrm>
            <a:off x="244175" y="5686492"/>
            <a:ext cx="7452025" cy="3010389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48655779-C847-3FFF-09FD-36CE72F06A50}"/>
              </a:ext>
            </a:extLst>
          </p:cNvPr>
          <p:cNvSpPr/>
          <p:nvPr/>
        </p:nvSpPr>
        <p:spPr>
          <a:xfrm>
            <a:off x="-197877" y="-80716"/>
            <a:ext cx="184858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08E46A2-83DE-CF54-D3CE-74CD07F3E29A}"/>
              </a:ext>
            </a:extLst>
          </p:cNvPr>
          <p:cNvGrpSpPr/>
          <p:nvPr/>
        </p:nvGrpSpPr>
        <p:grpSpPr>
          <a:xfrm rot="-3976457">
            <a:off x="664141" y="-7364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D7B9668-DF8A-9E5A-75AE-4F297DF877BB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A667B7F-7CC7-A664-027F-9C5F5EF1A43E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8186A1F-22D2-0B8F-8E62-63040717556E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FCDA6B2-AD81-1FEB-6A93-71FEF98FCD20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B96D14D-019D-9E5A-76A6-CD18962493B4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C76BB1A9-0DCC-7D32-9B38-6395200FF7BD}"/>
              </a:ext>
            </a:extLst>
          </p:cNvPr>
          <p:cNvSpPr/>
          <p:nvPr/>
        </p:nvSpPr>
        <p:spPr>
          <a:xfrm>
            <a:off x="367554" y="8893688"/>
            <a:ext cx="1795857" cy="1068067"/>
          </a:xfrm>
          <a:custGeom>
            <a:avLst/>
            <a:gdLst/>
            <a:ahLst/>
            <a:cxnLst/>
            <a:rect l="l" t="t" r="r" b="b"/>
            <a:pathLst>
              <a:path w="2020181" h="1406912">
                <a:moveTo>
                  <a:pt x="0" y="0"/>
                </a:moveTo>
                <a:lnTo>
                  <a:pt x="2020182" y="0"/>
                </a:lnTo>
                <a:lnTo>
                  <a:pt x="2020182" y="1406912"/>
                </a:lnTo>
                <a:lnTo>
                  <a:pt x="0" y="14069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114AD8BA-677E-D14F-E3F2-35166E1DF202}"/>
              </a:ext>
            </a:extLst>
          </p:cNvPr>
          <p:cNvSpPr/>
          <p:nvPr/>
        </p:nvSpPr>
        <p:spPr>
          <a:xfrm rot="-2700000">
            <a:off x="-580885" y="836225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6A1B0B76-996B-2FF4-E619-E68771D384A6}"/>
              </a:ext>
            </a:extLst>
          </p:cNvPr>
          <p:cNvSpPr/>
          <p:nvPr/>
        </p:nvSpPr>
        <p:spPr>
          <a:xfrm rot="2700000">
            <a:off x="415796" y="9110133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8E899A11-5BEF-1ECC-D6B2-191B37A443A0}"/>
              </a:ext>
            </a:extLst>
          </p:cNvPr>
          <p:cNvSpPr txBox="1"/>
          <p:nvPr/>
        </p:nvSpPr>
        <p:spPr>
          <a:xfrm>
            <a:off x="992788" y="6003837"/>
            <a:ext cx="6176309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1"/>
              </a:lnSpc>
            </a:pPr>
            <a:r>
              <a:rPr lang="es-ES" sz="2050" b="1" dirty="0">
                <a:solidFill>
                  <a:srgbClr val="5A5A44"/>
                </a:solidFill>
                <a:latin typeface="Montaser Arabic"/>
                <a:cs typeface="Montaser Arabic"/>
              </a:rPr>
              <a:t>Los movimientos totales crecen y 2025 marca un nivel alto con 1.137 movimientos en total. </a:t>
            </a:r>
          </a:p>
          <a:p>
            <a:pPr algn="ctr">
              <a:lnSpc>
                <a:spcPts val="2871"/>
              </a:lnSpc>
            </a:pPr>
            <a:endParaRPr lang="es-ES" sz="2050" b="1" dirty="0">
              <a:solidFill>
                <a:srgbClr val="5A5A44"/>
              </a:solidFill>
              <a:latin typeface="Montaser Arabic"/>
              <a:cs typeface="Montaser Arabic"/>
            </a:endParaRPr>
          </a:p>
          <a:p>
            <a:pPr algn="ctr"/>
            <a:r>
              <a:rPr lang="es-ES" sz="2050" b="1" dirty="0">
                <a:solidFill>
                  <a:srgbClr val="5A5A44"/>
                </a:solidFill>
                <a:latin typeface="Montaser Arabic"/>
                <a:cs typeface="Montaser Arabic"/>
              </a:rPr>
              <a:t>La variación interanual de movimientos en 2025 es positiva en 277 personas, lo que indica que hay bastante dinamismo en las incorporaciones y salidas de la colegiación. </a:t>
            </a:r>
            <a:br>
              <a:rPr lang="es-ES" sz="2050" b="1" dirty="0">
                <a:solidFill>
                  <a:srgbClr val="5A5A44"/>
                </a:solidFill>
                <a:latin typeface="Montaser Arabic"/>
                <a:cs typeface="Montaser Arabic"/>
              </a:rPr>
            </a:br>
            <a:endParaRPr lang="es-ES" sz="205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2F8A4C4B-8946-C3FF-2521-41651DA7EE9D}"/>
              </a:ext>
            </a:extLst>
          </p:cNvPr>
          <p:cNvSpPr txBox="1"/>
          <p:nvPr/>
        </p:nvSpPr>
        <p:spPr>
          <a:xfrm>
            <a:off x="3124200" y="386467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Evolución</a:t>
            </a: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de la </a:t>
            </a:r>
            <a:r>
              <a:rPr lang="en-US" sz="9616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Colegiación</a:t>
            </a: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sp>
        <p:nvSpPr>
          <p:cNvPr id="30" name="Freeform 2">
            <a:extLst>
              <a:ext uri="{FF2B5EF4-FFF2-40B4-BE49-F238E27FC236}">
                <a16:creationId xmlns:a16="http://schemas.microsoft.com/office/drawing/2014/main" id="{5E9C52F7-EA39-BB7B-E361-23DD248F6B2B}"/>
              </a:ext>
            </a:extLst>
          </p:cNvPr>
          <p:cNvSpPr/>
          <p:nvPr/>
        </p:nvSpPr>
        <p:spPr>
          <a:xfrm rot="18555039">
            <a:off x="-6323223" y="6138742"/>
            <a:ext cx="5825057" cy="3190290"/>
          </a:xfrm>
          <a:prstGeom prst="blockArc">
            <a:avLst/>
          </a:prstGeom>
          <a:blipFill>
            <a:blip r:embed="rId6"/>
            <a:stretch>
              <a:fillRect r="-120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1" name="Freeform 12">
            <a:extLst>
              <a:ext uri="{FF2B5EF4-FFF2-40B4-BE49-F238E27FC236}">
                <a16:creationId xmlns:a16="http://schemas.microsoft.com/office/drawing/2014/main" id="{FD38D89E-DA72-7973-73D3-9504B63260FB}"/>
              </a:ext>
            </a:extLst>
          </p:cNvPr>
          <p:cNvSpPr/>
          <p:nvPr/>
        </p:nvSpPr>
        <p:spPr>
          <a:xfrm rot="18894532">
            <a:off x="5448409" y="3821162"/>
            <a:ext cx="5042836" cy="5033614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3" name="Freeform 2">
            <a:extLst>
              <a:ext uri="{FF2B5EF4-FFF2-40B4-BE49-F238E27FC236}">
                <a16:creationId xmlns:a16="http://schemas.microsoft.com/office/drawing/2014/main" id="{F70B2653-CCF3-EE75-4F14-9AB04257868F}"/>
              </a:ext>
            </a:extLst>
          </p:cNvPr>
          <p:cNvSpPr/>
          <p:nvPr/>
        </p:nvSpPr>
        <p:spPr>
          <a:xfrm rot="18555039">
            <a:off x="20165004" y="9087867"/>
            <a:ext cx="4313419" cy="2957530"/>
          </a:xfrm>
          <a:prstGeom prst="blockArc">
            <a:avLst>
              <a:gd name="adj1" fmla="val 10597566"/>
              <a:gd name="adj2" fmla="val 0"/>
              <a:gd name="adj3" fmla="val 25000"/>
            </a:avLst>
          </a:prstGeom>
          <a:blipFill>
            <a:blip r:embed="rId6"/>
            <a:stretch>
              <a:fillRect r="-120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4" name="Freeform 12">
            <a:extLst>
              <a:ext uri="{FF2B5EF4-FFF2-40B4-BE49-F238E27FC236}">
                <a16:creationId xmlns:a16="http://schemas.microsoft.com/office/drawing/2014/main" id="{7EB6EAE6-BF6B-E04B-B892-DE2843132E86}"/>
              </a:ext>
            </a:extLst>
          </p:cNvPr>
          <p:cNvSpPr/>
          <p:nvPr/>
        </p:nvSpPr>
        <p:spPr>
          <a:xfrm rot="2702668">
            <a:off x="8400012" y="5436620"/>
            <a:ext cx="7719276" cy="773126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92D342F7-995D-DA34-DFA9-3B8FCE06DEFF}"/>
              </a:ext>
            </a:extLst>
          </p:cNvPr>
          <p:cNvSpPr txBox="1"/>
          <p:nvPr/>
        </p:nvSpPr>
        <p:spPr>
          <a:xfrm rot="10800000" flipV="1">
            <a:off x="575111" y="3804702"/>
            <a:ext cx="6916556" cy="1551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871"/>
              </a:lnSpc>
            </a:pPr>
            <a:r>
              <a:rPr lang="es-ES" sz="2050" dirty="0">
                <a:solidFill>
                  <a:srgbClr val="5A5A44"/>
                </a:solidFill>
                <a:latin typeface="Montaser Arabic"/>
                <a:cs typeface="Montaser Arabic"/>
              </a:rPr>
              <a:t>A pesar del incremento de las salidas de la colegiación, se mantiene el crecimiento neto en el total por un volumen de altas sistemáticamente superior al de bajas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0A714EED-BAB0-9595-5540-171D4D5BB6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384148"/>
              </p:ext>
            </p:extLst>
          </p:nvPr>
        </p:nvGraphicFramePr>
        <p:xfrm>
          <a:off x="8399416" y="2895242"/>
          <a:ext cx="9322828" cy="5998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648871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E84E6-40D8-921B-F9B1-334169D84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90E701C4-E986-7FE1-7039-CCBBE672C931}"/>
              </a:ext>
            </a:extLst>
          </p:cNvPr>
          <p:cNvSpPr/>
          <p:nvPr/>
        </p:nvSpPr>
        <p:spPr>
          <a:xfrm>
            <a:off x="-370369" y="5802427"/>
            <a:ext cx="17212677" cy="2792071"/>
          </a:xfrm>
          <a:prstGeom prst="roundRect">
            <a:avLst/>
          </a:prstGeom>
          <a:solidFill>
            <a:schemeClr val="bg2"/>
          </a:solidFill>
          <a:ln>
            <a:solidFill>
              <a:srgbClr val="F1960F">
                <a:alpha val="32000"/>
              </a:srgb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6ED8C361-D1B9-7AC6-C350-026B87AC433C}"/>
              </a:ext>
            </a:extLst>
          </p:cNvPr>
          <p:cNvSpPr/>
          <p:nvPr/>
        </p:nvSpPr>
        <p:spPr>
          <a:xfrm>
            <a:off x="-381000" y="807032"/>
            <a:ext cx="16791839" cy="3854556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5F6469E7-B2F7-3401-C5BA-0847E6BC51B5}"/>
              </a:ext>
            </a:extLst>
          </p:cNvPr>
          <p:cNvSpPr/>
          <p:nvPr/>
        </p:nvSpPr>
        <p:spPr>
          <a:xfrm rot="5400000">
            <a:off x="14660288" y="-273810"/>
            <a:ext cx="5951771" cy="5618827"/>
          </a:xfrm>
          <a:custGeom>
            <a:avLst/>
            <a:gdLst/>
            <a:ahLst/>
            <a:cxnLst/>
            <a:rect l="l" t="t" r="r" b="b"/>
            <a:pathLst>
              <a:path w="4914473" h="4598729">
                <a:moveTo>
                  <a:pt x="0" y="0"/>
                </a:moveTo>
                <a:lnTo>
                  <a:pt x="4914473" y="0"/>
                </a:lnTo>
                <a:lnTo>
                  <a:pt x="4914473" y="4598729"/>
                </a:lnTo>
                <a:lnTo>
                  <a:pt x="0" y="45987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1" b="-27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79F1EA9-9478-69D6-6F8B-837D48B5AB42}"/>
              </a:ext>
            </a:extLst>
          </p:cNvPr>
          <p:cNvSpPr/>
          <p:nvPr/>
        </p:nvSpPr>
        <p:spPr>
          <a:xfrm rot="15925162">
            <a:off x="14472095" y="4633476"/>
            <a:ext cx="6129461" cy="5593595"/>
          </a:xfrm>
          <a:custGeom>
            <a:avLst/>
            <a:gdLst/>
            <a:ahLst/>
            <a:cxnLst/>
            <a:rect l="l" t="t" r="r" b="b"/>
            <a:pathLst>
              <a:path w="5258299" h="5215549">
                <a:moveTo>
                  <a:pt x="0" y="0"/>
                </a:moveTo>
                <a:lnTo>
                  <a:pt x="5258299" y="0"/>
                </a:lnTo>
                <a:lnTo>
                  <a:pt x="5258299" y="5215548"/>
                </a:lnTo>
                <a:lnTo>
                  <a:pt x="0" y="52155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940C23E1-A5AB-4854-CE12-89E4BB92074C}"/>
              </a:ext>
            </a:extLst>
          </p:cNvPr>
          <p:cNvSpPr/>
          <p:nvPr/>
        </p:nvSpPr>
        <p:spPr>
          <a:xfrm>
            <a:off x="274725" y="8753680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7C7EC741-065E-5375-EDB0-0E731CC6A0DE}"/>
              </a:ext>
            </a:extLst>
          </p:cNvPr>
          <p:cNvSpPr/>
          <p:nvPr/>
        </p:nvSpPr>
        <p:spPr>
          <a:xfrm rot="-2700000">
            <a:off x="-360342" y="8970495"/>
            <a:ext cx="1026208" cy="1027230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D4484E26-9CBF-5D0E-180A-34EC01306938}"/>
              </a:ext>
            </a:extLst>
          </p:cNvPr>
          <p:cNvSpPr/>
          <p:nvPr/>
        </p:nvSpPr>
        <p:spPr>
          <a:xfrm rot="2700000">
            <a:off x="66002" y="8979166"/>
            <a:ext cx="2137083" cy="2149521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B550A270-0251-3401-120F-FD6617312003}"/>
              </a:ext>
            </a:extLst>
          </p:cNvPr>
          <p:cNvGrpSpPr/>
          <p:nvPr/>
        </p:nvGrpSpPr>
        <p:grpSpPr>
          <a:xfrm rot="19237899">
            <a:off x="17770510" y="5138081"/>
            <a:ext cx="517733" cy="1740019"/>
            <a:chOff x="0" y="0"/>
            <a:chExt cx="146370" cy="491928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03B12C1F-C0FC-270E-5AAD-8B25F0A7A95C}"/>
                </a:ext>
              </a:extLst>
            </p:cNvPr>
            <p:cNvSpPr/>
            <p:nvPr/>
          </p:nvSpPr>
          <p:spPr>
            <a:xfrm>
              <a:off x="0" y="0"/>
              <a:ext cx="146370" cy="491928"/>
            </a:xfrm>
            <a:custGeom>
              <a:avLst/>
              <a:gdLst/>
              <a:ahLst/>
              <a:cxnLst/>
              <a:rect l="l" t="t" r="r" b="b"/>
              <a:pathLst>
                <a:path w="146370" h="491928">
                  <a:moveTo>
                    <a:pt x="146370" y="348926"/>
                  </a:moveTo>
                  <a:cubicBezTo>
                    <a:pt x="146370" y="427904"/>
                    <a:pt x="113604" y="491928"/>
                    <a:pt x="73185" y="491928"/>
                  </a:cubicBezTo>
                  <a:cubicBezTo>
                    <a:pt x="32766" y="491928"/>
                    <a:pt x="0" y="427904"/>
                    <a:pt x="0" y="348926"/>
                  </a:cubicBezTo>
                  <a:cubicBezTo>
                    <a:pt x="0" y="125842"/>
                    <a:pt x="73185" y="0"/>
                    <a:pt x="73185" y="0"/>
                  </a:cubicBezTo>
                  <a:cubicBezTo>
                    <a:pt x="73185" y="0"/>
                    <a:pt x="146370" y="131562"/>
                    <a:pt x="146370" y="348926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63ABEE18-D387-DFD8-8F13-92C9564D719F}"/>
                </a:ext>
              </a:extLst>
            </p:cNvPr>
            <p:cNvSpPr txBox="1"/>
            <p:nvPr/>
          </p:nvSpPr>
          <p:spPr>
            <a:xfrm>
              <a:off x="0" y="115628"/>
              <a:ext cx="146370" cy="3763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28">
            <a:extLst>
              <a:ext uri="{FF2B5EF4-FFF2-40B4-BE49-F238E27FC236}">
                <a16:creationId xmlns:a16="http://schemas.microsoft.com/office/drawing/2014/main" id="{59BCA2EB-E272-5739-C64D-8877B7A4551C}"/>
              </a:ext>
            </a:extLst>
          </p:cNvPr>
          <p:cNvSpPr txBox="1"/>
          <p:nvPr/>
        </p:nvSpPr>
        <p:spPr>
          <a:xfrm>
            <a:off x="4607353" y="3248864"/>
            <a:ext cx="8956911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endParaRPr lang="en-US" sz="2999" b="1" dirty="0">
              <a:solidFill>
                <a:srgbClr val="828363"/>
              </a:solidFill>
              <a:latin typeface="Montaser Arabic Bold"/>
              <a:ea typeface="Montaser Arabic Bold"/>
              <a:cs typeface="Montaser Arabic Bold"/>
              <a:sym typeface="Montaser Arabic Bold"/>
            </a:endParaRPr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71EB6F2C-98B5-FA54-D6FF-4B463B167802}"/>
              </a:ext>
            </a:extLst>
          </p:cNvPr>
          <p:cNvSpPr txBox="1"/>
          <p:nvPr/>
        </p:nvSpPr>
        <p:spPr>
          <a:xfrm>
            <a:off x="1080785" y="6250213"/>
            <a:ext cx="1365146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5400" i="1" dirty="0">
                <a:solidFill>
                  <a:srgbClr val="808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El total de </a:t>
            </a:r>
            <a:r>
              <a:rPr lang="en-US" sz="5400" i="1" dirty="0" err="1">
                <a:solidFill>
                  <a:srgbClr val="808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trabajadoras</a:t>
            </a:r>
            <a:r>
              <a:rPr lang="en-US" sz="5400" i="1" dirty="0">
                <a:solidFill>
                  <a:srgbClr val="808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sociales </a:t>
            </a:r>
            <a:r>
              <a:rPr lang="en-US" sz="5400" i="1" dirty="0" err="1">
                <a:solidFill>
                  <a:srgbClr val="808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colegiadas</a:t>
            </a:r>
            <a:r>
              <a:rPr lang="en-US" sz="5400" i="1" dirty="0">
                <a:solidFill>
                  <a:srgbClr val="808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  <a:r>
              <a:rPr lang="en-US" sz="5400" i="1" dirty="0" err="1">
                <a:solidFill>
                  <a:srgbClr val="808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durante</a:t>
            </a:r>
            <a:r>
              <a:rPr lang="en-US" sz="5400" i="1" dirty="0">
                <a:solidFill>
                  <a:srgbClr val="808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2025 ha </a:t>
            </a:r>
            <a:r>
              <a:rPr lang="en-US" sz="5400" i="1" dirty="0" err="1">
                <a:solidFill>
                  <a:srgbClr val="808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ascendido</a:t>
            </a:r>
            <a:r>
              <a:rPr lang="en-US" sz="5400" i="1" dirty="0">
                <a:solidFill>
                  <a:srgbClr val="808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a 7058 profesionales </a:t>
            </a:r>
          </a:p>
        </p:txBody>
      </p:sp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29BC9A35-177F-6BD5-627C-5D77D83582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5592873"/>
              </p:ext>
            </p:extLst>
          </p:nvPr>
        </p:nvGraphicFramePr>
        <p:xfrm>
          <a:off x="1227372" y="732281"/>
          <a:ext cx="7378641" cy="40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6817737E-1A51-285D-69D5-5813BC6BFA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622614"/>
              </p:ext>
            </p:extLst>
          </p:nvPr>
        </p:nvGraphicFramePr>
        <p:xfrm>
          <a:off x="10399676" y="1028699"/>
          <a:ext cx="4366239" cy="2901607"/>
        </p:xfrm>
        <a:graphic>
          <a:graphicData uri="http://schemas.openxmlformats.org/drawingml/2006/table">
            <a:tbl>
              <a:tblPr firstRow="1" firstCol="1" bandRow="1"/>
              <a:tblGrid>
                <a:gridCol w="2775556">
                  <a:extLst>
                    <a:ext uri="{9D8B030D-6E8A-4147-A177-3AD203B41FA5}">
                      <a16:colId xmlns:a16="http://schemas.microsoft.com/office/drawing/2014/main" val="1958696114"/>
                    </a:ext>
                  </a:extLst>
                </a:gridCol>
                <a:gridCol w="1590683">
                  <a:extLst>
                    <a:ext uri="{9D8B030D-6E8A-4147-A177-3AD203B41FA5}">
                      <a16:colId xmlns:a16="http://schemas.microsoft.com/office/drawing/2014/main" val="1138971159"/>
                    </a:ext>
                  </a:extLst>
                </a:gridCol>
              </a:tblGrid>
              <a:tr h="654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800" b="1" kern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Activas </a:t>
                      </a:r>
                      <a:endParaRPr lang="es-ES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800" kern="0">
                          <a:solidFill>
                            <a:srgbClr val="75700D"/>
                          </a:solidFill>
                          <a:effectLst/>
                          <a:latin typeface="Amasis MT Pro Black" panose="02040A040500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6860</a:t>
                      </a:r>
                      <a:endParaRPr lang="es-ES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539715"/>
                  </a:ext>
                </a:extLst>
              </a:tr>
              <a:tr h="654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800" b="1" kern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Jubiladas</a:t>
                      </a:r>
                      <a:endParaRPr lang="es-ES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800" kern="0">
                          <a:solidFill>
                            <a:srgbClr val="75700D"/>
                          </a:solidFill>
                          <a:effectLst/>
                          <a:latin typeface="Amasis MT Pro Black" panose="02040A040500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88</a:t>
                      </a:r>
                      <a:endParaRPr lang="es-ES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785534"/>
                  </a:ext>
                </a:extLst>
              </a:tr>
              <a:tr h="9391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800" b="1" kern="0" dirty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Precolegiadas</a:t>
                      </a:r>
                      <a:endParaRPr lang="es-ES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800" kern="0">
                          <a:solidFill>
                            <a:srgbClr val="75700D"/>
                          </a:solidFill>
                          <a:effectLst/>
                          <a:latin typeface="Amasis MT Pro Black" panose="02040A040500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110</a:t>
                      </a:r>
                      <a:endParaRPr lang="es-ES" sz="2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712637"/>
                  </a:ext>
                </a:extLst>
              </a:tr>
              <a:tr h="654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800" b="1" kern="0" dirty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es-ES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800" b="1" kern="0" dirty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7058</a:t>
                      </a:r>
                      <a:endParaRPr lang="es-ES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611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0186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FB66E5-1AA6-467A-696D-D4E35925E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E74D8EA6-49AB-A0AD-FE5A-C2B267F3D623}"/>
              </a:ext>
            </a:extLst>
          </p:cNvPr>
          <p:cNvSpPr/>
          <p:nvPr/>
        </p:nvSpPr>
        <p:spPr>
          <a:xfrm>
            <a:off x="-197877" y="-80716"/>
            <a:ext cx="18714477" cy="2266939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76D0299-C51D-0133-FCAF-99A37839126E}"/>
              </a:ext>
            </a:extLst>
          </p:cNvPr>
          <p:cNvGrpSpPr/>
          <p:nvPr/>
        </p:nvGrpSpPr>
        <p:grpSpPr>
          <a:xfrm rot="-3976457">
            <a:off x="664141" y="-7364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4DC12F5-FAC5-A0AB-74B2-F7E8DB663BA2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5B0315E-5481-1674-E156-EDB12240CC66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28F9B435-AD60-D4A0-3B44-520A7FC7E30A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F04D26A-003F-6A33-31AD-8F19AC05D6BA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14A2A69-C8F3-B7F8-AE3C-9778CB5D8F3D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B9672B7F-543F-51BE-F0C8-27ADB3C3C9D5}"/>
              </a:ext>
            </a:extLst>
          </p:cNvPr>
          <p:cNvSpPr/>
          <p:nvPr/>
        </p:nvSpPr>
        <p:spPr>
          <a:xfrm rot="-2700000">
            <a:off x="-561313" y="8457546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54FD57AB-4E43-9B0A-F38C-D6A6D9EBC326}"/>
              </a:ext>
            </a:extLst>
          </p:cNvPr>
          <p:cNvSpPr/>
          <p:nvPr/>
        </p:nvSpPr>
        <p:spPr>
          <a:xfrm rot="2700000">
            <a:off x="415796" y="9204480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CE6902A4-D363-296F-B8D9-13088DFE0020}"/>
              </a:ext>
            </a:extLst>
          </p:cNvPr>
          <p:cNvSpPr txBox="1"/>
          <p:nvPr/>
        </p:nvSpPr>
        <p:spPr>
          <a:xfrm>
            <a:off x="2728891" y="193240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Género y Edad </a:t>
            </a:r>
          </a:p>
        </p:txBody>
      </p:sp>
      <p:sp>
        <p:nvSpPr>
          <p:cNvPr id="30" name="Freeform 2">
            <a:extLst>
              <a:ext uri="{FF2B5EF4-FFF2-40B4-BE49-F238E27FC236}">
                <a16:creationId xmlns:a16="http://schemas.microsoft.com/office/drawing/2014/main" id="{40A71616-C54E-461C-E554-FFC593C077D2}"/>
              </a:ext>
            </a:extLst>
          </p:cNvPr>
          <p:cNvSpPr/>
          <p:nvPr/>
        </p:nvSpPr>
        <p:spPr>
          <a:xfrm rot="18555039">
            <a:off x="-6323223" y="6138742"/>
            <a:ext cx="5825057" cy="3190290"/>
          </a:xfrm>
          <a:prstGeom prst="blockArc">
            <a:avLst/>
          </a:prstGeom>
          <a:blipFill>
            <a:blip r:embed="rId4"/>
            <a:stretch>
              <a:fillRect r="-120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3" name="Freeform 2">
            <a:extLst>
              <a:ext uri="{FF2B5EF4-FFF2-40B4-BE49-F238E27FC236}">
                <a16:creationId xmlns:a16="http://schemas.microsoft.com/office/drawing/2014/main" id="{350A7FD6-ACD6-5844-3634-E66F5F410CCC}"/>
              </a:ext>
            </a:extLst>
          </p:cNvPr>
          <p:cNvSpPr/>
          <p:nvPr/>
        </p:nvSpPr>
        <p:spPr>
          <a:xfrm rot="18555039">
            <a:off x="20165004" y="9087867"/>
            <a:ext cx="4313419" cy="2957530"/>
          </a:xfrm>
          <a:prstGeom prst="blockArc">
            <a:avLst>
              <a:gd name="adj1" fmla="val 10597566"/>
              <a:gd name="adj2" fmla="val 0"/>
              <a:gd name="adj3" fmla="val 25000"/>
            </a:avLst>
          </a:prstGeom>
          <a:blipFill>
            <a:blip r:embed="rId4"/>
            <a:stretch>
              <a:fillRect r="-120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4" name="Freeform 12">
            <a:extLst>
              <a:ext uri="{FF2B5EF4-FFF2-40B4-BE49-F238E27FC236}">
                <a16:creationId xmlns:a16="http://schemas.microsoft.com/office/drawing/2014/main" id="{FAA8FDE8-2B97-7BBE-7D32-2D56F13F4884}"/>
              </a:ext>
            </a:extLst>
          </p:cNvPr>
          <p:cNvSpPr/>
          <p:nvPr/>
        </p:nvSpPr>
        <p:spPr>
          <a:xfrm rot="2702668">
            <a:off x="5360610" y="4291300"/>
            <a:ext cx="10640474" cy="10679853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" name="Gráfico 1">
                <a:extLst>
                  <a:ext uri="{FF2B5EF4-FFF2-40B4-BE49-F238E27FC236}">
                    <a16:creationId xmlns:a16="http://schemas.microsoft.com/office/drawing/2014/main" id="{AF09665B-7A27-E165-169D-D84120A46D4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78067306"/>
                  </p:ext>
                </p:extLst>
              </p:nvPr>
            </p:nvGraphicFramePr>
            <p:xfrm>
              <a:off x="7494938" y="2750257"/>
              <a:ext cx="9986667" cy="442449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2" name="Gráfico 1">
                <a:extLst>
                  <a:ext uri="{FF2B5EF4-FFF2-40B4-BE49-F238E27FC236}">
                    <a16:creationId xmlns:a16="http://schemas.microsoft.com/office/drawing/2014/main" id="{AF09665B-7A27-E165-169D-D84120A46D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94938" y="2750257"/>
                <a:ext cx="9986667" cy="4424492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CuadroTexto 17">
            <a:extLst>
              <a:ext uri="{FF2B5EF4-FFF2-40B4-BE49-F238E27FC236}">
                <a16:creationId xmlns:a16="http://schemas.microsoft.com/office/drawing/2014/main" id="{0A286555-E1B8-8BFA-0324-96D0FCC48835}"/>
              </a:ext>
            </a:extLst>
          </p:cNvPr>
          <p:cNvSpPr txBox="1"/>
          <p:nvPr/>
        </p:nvSpPr>
        <p:spPr>
          <a:xfrm>
            <a:off x="7696201" y="7356217"/>
            <a:ext cx="96386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400" b="1" dirty="0">
                <a:solidFill>
                  <a:srgbClr val="5A5A44"/>
                </a:solidFill>
                <a:latin typeface="Montaser Arabic"/>
                <a:cs typeface="Montaser Arabic"/>
              </a:rPr>
              <a:t>El grupo más numeroso corresponde al tramo de 35 a 50 años,  integrado en su mayoría por profesionales en una fase de plena consolidación laboral</a:t>
            </a: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18E62982-74D6-9F7B-0378-1D5B38D8A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C3F4D77B-C704-695C-3454-0E1FABA68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AFF72DE3-04DE-1B2D-F2AC-6A555FAB24C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0717" t="12159" r="4980" b="22563"/>
          <a:stretch>
            <a:fillRect/>
          </a:stretch>
        </p:blipFill>
        <p:spPr>
          <a:xfrm>
            <a:off x="2833949" y="2689907"/>
            <a:ext cx="3055776" cy="2508776"/>
          </a:xfrm>
          <a:prstGeom prst="rect">
            <a:avLst/>
          </a:prstGeom>
          <a:ln>
            <a:solidFill>
              <a:srgbClr val="F1960F"/>
            </a:solidFill>
          </a:ln>
        </p:spPr>
      </p:pic>
      <p:sp>
        <p:nvSpPr>
          <p:cNvPr id="32" name="Freeform 18">
            <a:extLst>
              <a:ext uri="{FF2B5EF4-FFF2-40B4-BE49-F238E27FC236}">
                <a16:creationId xmlns:a16="http://schemas.microsoft.com/office/drawing/2014/main" id="{F366AC09-7890-6B00-5CEC-8EF00B309382}"/>
              </a:ext>
            </a:extLst>
          </p:cNvPr>
          <p:cNvSpPr/>
          <p:nvPr/>
        </p:nvSpPr>
        <p:spPr>
          <a:xfrm>
            <a:off x="2712898" y="7411126"/>
            <a:ext cx="3368793" cy="1549513"/>
          </a:xfrm>
          <a:custGeom>
            <a:avLst/>
            <a:gdLst/>
            <a:ahLst/>
            <a:cxnLst/>
            <a:rect l="l" t="t" r="r" b="b"/>
            <a:pathLst>
              <a:path w="12383008" h="2833555">
                <a:moveTo>
                  <a:pt x="0" y="0"/>
                </a:moveTo>
                <a:lnTo>
                  <a:pt x="12383007" y="0"/>
                </a:lnTo>
                <a:lnTo>
                  <a:pt x="12383007" y="2833555"/>
                </a:lnTo>
                <a:lnTo>
                  <a:pt x="0" y="283355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10788" b="-8399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B0BC7BA4-B042-7500-5ECE-EC00998CB540}"/>
              </a:ext>
            </a:extLst>
          </p:cNvPr>
          <p:cNvSpPr txBox="1"/>
          <p:nvPr/>
        </p:nvSpPr>
        <p:spPr>
          <a:xfrm>
            <a:off x="2466192" y="7787281"/>
            <a:ext cx="38568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EDAD MEDIA </a:t>
            </a:r>
          </a:p>
          <a:p>
            <a:pPr algn="ctr" fontAlgn="t">
              <a:buNone/>
            </a:pPr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de 43, 6 años  </a:t>
            </a:r>
          </a:p>
        </p:txBody>
      </p:sp>
      <p:sp>
        <p:nvSpPr>
          <p:cNvPr id="37" name="Freeform 12">
            <a:extLst>
              <a:ext uri="{FF2B5EF4-FFF2-40B4-BE49-F238E27FC236}">
                <a16:creationId xmlns:a16="http://schemas.microsoft.com/office/drawing/2014/main" id="{BA041D0F-1765-1D1A-45DA-7D9D8C76C11A}"/>
              </a:ext>
            </a:extLst>
          </p:cNvPr>
          <p:cNvSpPr/>
          <p:nvPr/>
        </p:nvSpPr>
        <p:spPr>
          <a:xfrm rot="8080158">
            <a:off x="15466256" y="4615861"/>
            <a:ext cx="4609234" cy="4556332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D7DB0B28-A405-9FB5-096E-5E230E30471A}"/>
              </a:ext>
            </a:extLst>
          </p:cNvPr>
          <p:cNvSpPr txBox="1"/>
          <p:nvPr/>
        </p:nvSpPr>
        <p:spPr>
          <a:xfrm>
            <a:off x="5087218" y="6701364"/>
            <a:ext cx="24715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dirty="0">
                <a:solidFill>
                  <a:srgbClr val="D6840C"/>
                </a:solidFill>
                <a:latin typeface="Montaser Arabic"/>
                <a:cs typeface="Montaser Arabic"/>
              </a:rPr>
              <a:t>agénero  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433DD5DF-27C2-9D9F-D2DB-E864EC7C2FC4}"/>
              </a:ext>
            </a:extLst>
          </p:cNvPr>
          <p:cNvSpPr txBox="1"/>
          <p:nvPr/>
        </p:nvSpPr>
        <p:spPr>
          <a:xfrm>
            <a:off x="390329" y="6681316"/>
            <a:ext cx="38568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dirty="0">
                <a:solidFill>
                  <a:srgbClr val="D6840C"/>
                </a:solidFill>
                <a:latin typeface="Montaser Arabic"/>
                <a:cs typeface="Montaser Arabic"/>
              </a:rPr>
              <a:t>mujeres 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7412961-735A-B22C-2A94-6BDB9D147A23}"/>
              </a:ext>
            </a:extLst>
          </p:cNvPr>
          <p:cNvSpPr txBox="1"/>
          <p:nvPr/>
        </p:nvSpPr>
        <p:spPr>
          <a:xfrm>
            <a:off x="2593477" y="6684485"/>
            <a:ext cx="35976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dirty="0">
                <a:solidFill>
                  <a:srgbClr val="D6840C"/>
                </a:solidFill>
                <a:latin typeface="Montaser Arabic"/>
                <a:cs typeface="Montaser Arabic"/>
              </a:rPr>
              <a:t>varones 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40A7D9E9-D20A-FBE4-5C00-D48CB4FCF98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45466" r="56547" b="3313"/>
          <a:stretch>
            <a:fillRect/>
          </a:stretch>
        </p:blipFill>
        <p:spPr>
          <a:xfrm>
            <a:off x="3800116" y="5417899"/>
            <a:ext cx="1229519" cy="138031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22E39DF-AFAD-35AD-DC96-F760AC3A4B9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-790" r="55316" b="54223"/>
          <a:stretch>
            <a:fillRect/>
          </a:stretch>
        </p:blipFill>
        <p:spPr>
          <a:xfrm>
            <a:off x="1713741" y="5417899"/>
            <a:ext cx="1233550" cy="122434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B403F08-EB35-4C6F-22A6-7DC339CEF46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0746" t="44048" r="6204" b="-3968"/>
          <a:stretch>
            <a:fillRect/>
          </a:stretch>
        </p:blipFill>
        <p:spPr>
          <a:xfrm>
            <a:off x="5705954" y="5296813"/>
            <a:ext cx="1268184" cy="1681033"/>
          </a:xfrm>
          <a:prstGeom prst="rect">
            <a:avLst/>
          </a:prstGeom>
        </p:spPr>
      </p:pic>
      <p:sp>
        <p:nvSpPr>
          <p:cNvPr id="15" name="Freeform 15">
            <a:extLst>
              <a:ext uri="{FF2B5EF4-FFF2-40B4-BE49-F238E27FC236}">
                <a16:creationId xmlns:a16="http://schemas.microsoft.com/office/drawing/2014/main" id="{A0290A00-766B-8E0E-5FA6-A458CF988AFD}"/>
              </a:ext>
            </a:extLst>
          </p:cNvPr>
          <p:cNvSpPr/>
          <p:nvPr/>
        </p:nvSpPr>
        <p:spPr>
          <a:xfrm>
            <a:off x="367554" y="8893688"/>
            <a:ext cx="1795857" cy="1068067"/>
          </a:xfrm>
          <a:custGeom>
            <a:avLst/>
            <a:gdLst/>
            <a:ahLst/>
            <a:cxnLst/>
            <a:rect l="l" t="t" r="r" b="b"/>
            <a:pathLst>
              <a:path w="2020181" h="1406912">
                <a:moveTo>
                  <a:pt x="0" y="0"/>
                </a:moveTo>
                <a:lnTo>
                  <a:pt x="2020182" y="0"/>
                </a:lnTo>
                <a:lnTo>
                  <a:pt x="2020182" y="1406912"/>
                </a:lnTo>
                <a:lnTo>
                  <a:pt x="0" y="140691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189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379900-E9A3-5662-6422-BEC341AE8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6BD8CB7A-45C9-CD5B-0F24-985F8C6989CD}"/>
              </a:ext>
            </a:extLst>
          </p:cNvPr>
          <p:cNvSpPr/>
          <p:nvPr/>
        </p:nvSpPr>
        <p:spPr>
          <a:xfrm>
            <a:off x="5084860" y="2615847"/>
            <a:ext cx="13203140" cy="1164148"/>
          </a:xfrm>
          <a:prstGeom prst="roundRect">
            <a:avLst/>
          </a:prstGeom>
          <a:solidFill>
            <a:srgbClr val="B8B41E"/>
          </a:solidFill>
          <a:ln>
            <a:noFill/>
          </a:ln>
          <a:effectLst>
            <a:outerShdw blurRad="8255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CB24971D-2D2C-392D-ED73-057B1F23F93D}"/>
              </a:ext>
            </a:extLst>
          </p:cNvPr>
          <p:cNvSpPr/>
          <p:nvPr/>
        </p:nvSpPr>
        <p:spPr>
          <a:xfrm>
            <a:off x="-376639" y="-844922"/>
            <a:ext cx="18714477" cy="2738943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4AF2525-DBF2-0A85-EBA8-A8841DC6EBE1}"/>
              </a:ext>
            </a:extLst>
          </p:cNvPr>
          <p:cNvGrpSpPr/>
          <p:nvPr/>
        </p:nvGrpSpPr>
        <p:grpSpPr>
          <a:xfrm rot="-3976457">
            <a:off x="664141" y="-7364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9FEC191-AD31-5DCC-7BE7-955FB39993DA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65208AD-2538-FABD-7767-D80D26EE59F8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0C371A81-38A7-009F-97B9-9F734B4853F9}"/>
              </a:ext>
            </a:extLst>
          </p:cNvPr>
          <p:cNvSpPr/>
          <p:nvPr/>
        </p:nvSpPr>
        <p:spPr>
          <a:xfrm>
            <a:off x="15813468" y="483853"/>
            <a:ext cx="1795857" cy="1068067"/>
          </a:xfrm>
          <a:custGeom>
            <a:avLst/>
            <a:gdLst/>
            <a:ahLst/>
            <a:cxnLst/>
            <a:rect l="l" t="t" r="r" b="b"/>
            <a:pathLst>
              <a:path w="2020181" h="1406912">
                <a:moveTo>
                  <a:pt x="0" y="0"/>
                </a:moveTo>
                <a:lnTo>
                  <a:pt x="2020182" y="0"/>
                </a:lnTo>
                <a:lnTo>
                  <a:pt x="2020182" y="1406912"/>
                </a:lnTo>
                <a:lnTo>
                  <a:pt x="0" y="14069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C6E02390-BA19-87E0-0A57-3D7780289AB2}"/>
              </a:ext>
            </a:extLst>
          </p:cNvPr>
          <p:cNvSpPr/>
          <p:nvPr/>
        </p:nvSpPr>
        <p:spPr>
          <a:xfrm rot="-2700000">
            <a:off x="17093707" y="429226"/>
            <a:ext cx="1330965" cy="1329507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9578B134-46F2-8127-148C-D55955ED3B1F}"/>
              </a:ext>
            </a:extLst>
          </p:cNvPr>
          <p:cNvSpPr/>
          <p:nvPr/>
        </p:nvSpPr>
        <p:spPr>
          <a:xfrm rot="2700000">
            <a:off x="15830887" y="820022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B2677FA9-91C7-5643-3162-B451DEACDD66}"/>
              </a:ext>
            </a:extLst>
          </p:cNvPr>
          <p:cNvSpPr txBox="1"/>
          <p:nvPr/>
        </p:nvSpPr>
        <p:spPr>
          <a:xfrm>
            <a:off x="2728891" y="193240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Servicio a la </a:t>
            </a:r>
            <a:r>
              <a:rPr lang="en-US" sz="9616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ciudadanía</a:t>
            </a: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sp>
        <p:nvSpPr>
          <p:cNvPr id="34" name="Freeform 12">
            <a:extLst>
              <a:ext uri="{FF2B5EF4-FFF2-40B4-BE49-F238E27FC236}">
                <a16:creationId xmlns:a16="http://schemas.microsoft.com/office/drawing/2014/main" id="{8C2A27EA-A9B8-50FB-7060-23DEE6C61F1F}"/>
              </a:ext>
            </a:extLst>
          </p:cNvPr>
          <p:cNvSpPr/>
          <p:nvPr/>
        </p:nvSpPr>
        <p:spPr>
          <a:xfrm rot="2702668">
            <a:off x="3041941" y="3329823"/>
            <a:ext cx="12592045" cy="12526610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B0912CF0-9B30-143C-115F-3352A2430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8BB5A622-B8C2-66A2-14EE-157B65646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37" name="Freeform 12">
            <a:extLst>
              <a:ext uri="{FF2B5EF4-FFF2-40B4-BE49-F238E27FC236}">
                <a16:creationId xmlns:a16="http://schemas.microsoft.com/office/drawing/2014/main" id="{75CE4034-9CAC-BE64-F5A2-86C4897C89AE}"/>
              </a:ext>
            </a:extLst>
          </p:cNvPr>
          <p:cNvSpPr/>
          <p:nvPr/>
        </p:nvSpPr>
        <p:spPr>
          <a:xfrm rot="8080158">
            <a:off x="-792837" y="5601088"/>
            <a:ext cx="3786377" cy="374291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id="{1D10BE4A-1225-9C15-9732-71BF5C9BA8D1}"/>
              </a:ext>
            </a:extLst>
          </p:cNvPr>
          <p:cNvSpPr txBox="1"/>
          <p:nvPr/>
        </p:nvSpPr>
        <p:spPr>
          <a:xfrm>
            <a:off x="6172985" y="2313973"/>
            <a:ext cx="11586204" cy="1389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62"/>
              </a:lnSpc>
              <a:spcBef>
                <a:spcPct val="0"/>
              </a:spcBef>
            </a:pPr>
            <a:r>
              <a:rPr lang="en-US" sz="6000" dirty="0">
                <a:solidFill>
                  <a:schemeClr val="bg1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RECLAMACIONES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BC3B6DED-7FF9-E6B8-3EAA-BB6D6ECBCDDB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6E53B8C-93BC-6255-C4D8-F08D9623C236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B7C2639-2CDC-2913-847C-DF08D4DA0F31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Freeform 27">
            <a:extLst>
              <a:ext uri="{FF2B5EF4-FFF2-40B4-BE49-F238E27FC236}">
                <a16:creationId xmlns:a16="http://schemas.microsoft.com/office/drawing/2014/main" id="{A2CDC240-9FB9-B783-AF8B-61295A484CF7}"/>
              </a:ext>
            </a:extLst>
          </p:cNvPr>
          <p:cNvSpPr/>
          <p:nvPr/>
        </p:nvSpPr>
        <p:spPr>
          <a:xfrm>
            <a:off x="9677400" y="4727529"/>
            <a:ext cx="6685093" cy="1254172"/>
          </a:xfrm>
          <a:custGeom>
            <a:avLst/>
            <a:gdLst/>
            <a:ahLst/>
            <a:cxnLst/>
            <a:rect l="l" t="t" r="r" b="b"/>
            <a:pathLst>
              <a:path w="9191000" h="2105474">
                <a:moveTo>
                  <a:pt x="0" y="0"/>
                </a:moveTo>
                <a:lnTo>
                  <a:pt x="9191000" y="0"/>
                </a:lnTo>
                <a:lnTo>
                  <a:pt x="9191000" y="2105474"/>
                </a:lnTo>
                <a:lnTo>
                  <a:pt x="0" y="21054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332" t="-177531" b="-62073"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23" name="TextBox 30">
            <a:extLst>
              <a:ext uri="{FF2B5EF4-FFF2-40B4-BE49-F238E27FC236}">
                <a16:creationId xmlns:a16="http://schemas.microsoft.com/office/drawing/2014/main" id="{972A2CF7-2929-E4FA-DF97-F8B0B851022C}"/>
              </a:ext>
            </a:extLst>
          </p:cNvPr>
          <p:cNvSpPr txBox="1"/>
          <p:nvPr/>
        </p:nvSpPr>
        <p:spPr>
          <a:xfrm>
            <a:off x="10332431" y="5003500"/>
            <a:ext cx="511368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000" b="1" dirty="0" err="1">
                <a:solidFill>
                  <a:srgbClr val="5A5A44"/>
                </a:solidFill>
                <a:latin typeface="Montaser Arabic"/>
                <a:cs typeface="Montaser Arabic"/>
                <a:sym typeface="Montaser Arabic Bold"/>
              </a:rPr>
              <a:t>Tendencia</a:t>
            </a:r>
            <a:r>
              <a:rPr lang="en-US" sz="2000" b="1" dirty="0">
                <a:solidFill>
                  <a:srgbClr val="5A5A44"/>
                </a:solidFill>
                <a:latin typeface="Montaser Arabic"/>
                <a:cs typeface="Montaser Arabic"/>
                <a:sym typeface="Montaser Arabic Bold"/>
              </a:rPr>
              <a:t> </a:t>
            </a:r>
            <a:r>
              <a:rPr lang="en-US" sz="2000" b="1" dirty="0" err="1">
                <a:solidFill>
                  <a:srgbClr val="5A5A44"/>
                </a:solidFill>
                <a:latin typeface="Montaser Arabic"/>
                <a:cs typeface="Montaser Arabic"/>
                <a:sym typeface="Montaser Arabic Bold"/>
              </a:rPr>
              <a:t>ascendente</a:t>
            </a:r>
            <a:r>
              <a:rPr lang="en-US" sz="2000" b="1" dirty="0">
                <a:solidFill>
                  <a:srgbClr val="5A5A44"/>
                </a:solidFill>
                <a:latin typeface="Montaser Arabic"/>
                <a:cs typeface="Montaser Arabic"/>
                <a:sym typeface="Montaser Arabic Bold"/>
              </a:rPr>
              <a:t> en el </a:t>
            </a:r>
            <a:r>
              <a:rPr lang="en-US" sz="2000" b="1" dirty="0" err="1">
                <a:solidFill>
                  <a:srgbClr val="5A5A44"/>
                </a:solidFill>
                <a:latin typeface="Montaser Arabic"/>
                <a:cs typeface="Montaser Arabic"/>
                <a:sym typeface="Montaser Arabic Bold"/>
              </a:rPr>
              <a:t>número</a:t>
            </a:r>
            <a:r>
              <a:rPr lang="en-US" sz="2000" b="1" dirty="0">
                <a:solidFill>
                  <a:srgbClr val="5A5A44"/>
                </a:solidFill>
                <a:latin typeface="Montaser Arabic"/>
                <a:cs typeface="Montaser Arabic"/>
                <a:sym typeface="Montaser Arabic Bold"/>
              </a:rPr>
              <a:t> de </a:t>
            </a:r>
            <a:r>
              <a:rPr lang="en-US" sz="2000" b="1" dirty="0" err="1">
                <a:solidFill>
                  <a:srgbClr val="5A5A44"/>
                </a:solidFill>
                <a:latin typeface="Montaser Arabic"/>
                <a:cs typeface="Montaser Arabic"/>
                <a:sym typeface="Montaser Arabic Bold"/>
              </a:rPr>
              <a:t>reclamaciones</a:t>
            </a:r>
            <a:r>
              <a:rPr lang="en-US" sz="2000" b="1" dirty="0">
                <a:solidFill>
                  <a:srgbClr val="5A5A44"/>
                </a:solidFill>
                <a:latin typeface="Montaser Arabic"/>
                <a:cs typeface="Montaser Arabic"/>
                <a:sym typeface="Montaser Arabic Bold"/>
              </a:rPr>
              <a:t> </a:t>
            </a:r>
            <a:r>
              <a:rPr lang="en-US" sz="2000" b="1" dirty="0" err="1">
                <a:solidFill>
                  <a:srgbClr val="5A5A44"/>
                </a:solidFill>
                <a:latin typeface="Montaser Arabic"/>
                <a:cs typeface="Montaser Arabic"/>
                <a:sym typeface="Montaser Arabic Bold"/>
              </a:rPr>
              <a:t>recibidas</a:t>
            </a:r>
            <a:r>
              <a:rPr lang="en-US" sz="2000" b="1" dirty="0">
                <a:solidFill>
                  <a:srgbClr val="5A5A44"/>
                </a:solidFill>
                <a:latin typeface="Montaser Arabic"/>
                <a:cs typeface="Montaser Arabic"/>
                <a:sym typeface="Montaser Arabic Bold"/>
              </a:rPr>
              <a:t> </a:t>
            </a:r>
          </a:p>
        </p:txBody>
      </p:sp>
      <p:graphicFrame>
        <p:nvGraphicFramePr>
          <p:cNvPr id="25" name="Gráfico 24">
            <a:extLst>
              <a:ext uri="{FF2B5EF4-FFF2-40B4-BE49-F238E27FC236}">
                <a16:creationId xmlns:a16="http://schemas.microsoft.com/office/drawing/2014/main" id="{C1872BD3-F9D7-26FC-FFF9-6D7C7A9228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1072575"/>
              </p:ext>
            </p:extLst>
          </p:nvPr>
        </p:nvGraphicFramePr>
        <p:xfrm>
          <a:off x="1819384" y="4292926"/>
          <a:ext cx="6943616" cy="461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6" name="Freeform 27">
            <a:extLst>
              <a:ext uri="{FF2B5EF4-FFF2-40B4-BE49-F238E27FC236}">
                <a16:creationId xmlns:a16="http://schemas.microsoft.com/office/drawing/2014/main" id="{5A5A7CC1-A0A0-F6A8-5D90-D4D979EF4FA6}"/>
              </a:ext>
            </a:extLst>
          </p:cNvPr>
          <p:cNvSpPr/>
          <p:nvPr/>
        </p:nvSpPr>
        <p:spPr>
          <a:xfrm>
            <a:off x="9677399" y="6765179"/>
            <a:ext cx="6685093" cy="1659941"/>
          </a:xfrm>
          <a:custGeom>
            <a:avLst/>
            <a:gdLst/>
            <a:ahLst/>
            <a:cxnLst/>
            <a:rect l="l" t="t" r="r" b="b"/>
            <a:pathLst>
              <a:path w="9191000" h="2105474">
                <a:moveTo>
                  <a:pt x="0" y="0"/>
                </a:moveTo>
                <a:lnTo>
                  <a:pt x="9191000" y="0"/>
                </a:lnTo>
                <a:lnTo>
                  <a:pt x="9191000" y="2105474"/>
                </a:lnTo>
                <a:lnTo>
                  <a:pt x="0" y="21054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332" t="-177531" b="-62073"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5423FB-B8D9-65E1-35C4-B4E50C9A774E}"/>
              </a:ext>
            </a:extLst>
          </p:cNvPr>
          <p:cNvSpPr txBox="1"/>
          <p:nvPr/>
        </p:nvSpPr>
        <p:spPr>
          <a:xfrm>
            <a:off x="10307031" y="6906556"/>
            <a:ext cx="5113683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sz="2000" b="1">
                <a:solidFill>
                  <a:srgbClr val="5A5A44"/>
                </a:solidFill>
                <a:latin typeface="Montaser Arabic"/>
                <a:cs typeface="Montaser Arabic"/>
                <a:sym typeface="Montaser Arabic Bold"/>
              </a:rPr>
              <a:t>No se ha considerado procedente la incoación de expediente en relación con ninguna de las reclamaciones recibidas</a:t>
            </a:r>
            <a:endParaRPr lang="en-US" sz="2000" b="1" dirty="0">
              <a:solidFill>
                <a:srgbClr val="5A5A44"/>
              </a:solidFill>
              <a:latin typeface="Montaser Arabic"/>
              <a:cs typeface="Montaser Arabic"/>
              <a:sym typeface="Montaser Arabic Bold"/>
            </a:endParaRPr>
          </a:p>
        </p:txBody>
      </p:sp>
    </p:spTree>
    <p:extLst>
      <p:ext uri="{BB962C8B-B14F-4D97-AF65-F5344CB8AC3E}">
        <p14:creationId xmlns:p14="http://schemas.microsoft.com/office/powerpoint/2010/main" val="2367039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FFC47A-2E72-4C13-48B5-DC663782E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ED20939D-CA7C-7DC8-240D-C6F430CFB831}"/>
              </a:ext>
            </a:extLst>
          </p:cNvPr>
          <p:cNvSpPr/>
          <p:nvPr/>
        </p:nvSpPr>
        <p:spPr>
          <a:xfrm>
            <a:off x="0" y="8115263"/>
            <a:ext cx="13203140" cy="1164148"/>
          </a:xfrm>
          <a:prstGeom prst="roundRect">
            <a:avLst/>
          </a:prstGeom>
          <a:solidFill>
            <a:srgbClr val="B8B41E"/>
          </a:solidFill>
          <a:ln>
            <a:noFill/>
          </a:ln>
          <a:effectLst>
            <a:outerShdw blurRad="8255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B5C982F1-834B-0896-A519-45CB691C4EC4}"/>
              </a:ext>
            </a:extLst>
          </p:cNvPr>
          <p:cNvSpPr/>
          <p:nvPr/>
        </p:nvSpPr>
        <p:spPr>
          <a:xfrm>
            <a:off x="-376639" y="-844922"/>
            <a:ext cx="18714477" cy="2738943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E40DA4B-3F47-3171-EB29-AF6007A098E1}"/>
              </a:ext>
            </a:extLst>
          </p:cNvPr>
          <p:cNvGrpSpPr/>
          <p:nvPr/>
        </p:nvGrpSpPr>
        <p:grpSpPr>
          <a:xfrm rot="-3976457">
            <a:off x="664141" y="-7364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9497EC3-D236-57CB-AEBA-98BCC65B1573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900847-8FBE-3996-7641-73379C81B2ED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FF2B5EF4-FFF2-40B4-BE49-F238E27FC236}">
                <a16:creationId xmlns:a16="http://schemas.microsoft.com/office/drawing/2014/main" id="{6AA70B0C-53E4-C65A-1260-035C4F77D667}"/>
              </a:ext>
            </a:extLst>
          </p:cNvPr>
          <p:cNvSpPr/>
          <p:nvPr/>
        </p:nvSpPr>
        <p:spPr>
          <a:xfrm>
            <a:off x="15813468" y="483853"/>
            <a:ext cx="1795857" cy="1068067"/>
          </a:xfrm>
          <a:custGeom>
            <a:avLst/>
            <a:gdLst/>
            <a:ahLst/>
            <a:cxnLst/>
            <a:rect l="l" t="t" r="r" b="b"/>
            <a:pathLst>
              <a:path w="2020181" h="1406912">
                <a:moveTo>
                  <a:pt x="0" y="0"/>
                </a:moveTo>
                <a:lnTo>
                  <a:pt x="2020182" y="0"/>
                </a:lnTo>
                <a:lnTo>
                  <a:pt x="2020182" y="1406912"/>
                </a:lnTo>
                <a:lnTo>
                  <a:pt x="0" y="14069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1912D21A-EFB9-87A2-1337-161C88BACE26}"/>
              </a:ext>
            </a:extLst>
          </p:cNvPr>
          <p:cNvSpPr/>
          <p:nvPr/>
        </p:nvSpPr>
        <p:spPr>
          <a:xfrm rot="-2700000">
            <a:off x="17093707" y="429226"/>
            <a:ext cx="1330965" cy="1329507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6C5E5C8B-2CCD-240B-DA5D-C689298C541F}"/>
              </a:ext>
            </a:extLst>
          </p:cNvPr>
          <p:cNvSpPr/>
          <p:nvPr/>
        </p:nvSpPr>
        <p:spPr>
          <a:xfrm rot="2700000">
            <a:off x="15830887" y="820022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A7B36E27-9F48-25F3-F8B7-81602F881C7F}"/>
              </a:ext>
            </a:extLst>
          </p:cNvPr>
          <p:cNvSpPr txBox="1"/>
          <p:nvPr/>
        </p:nvSpPr>
        <p:spPr>
          <a:xfrm>
            <a:off x="2728891" y="193240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Servicio a la </a:t>
            </a:r>
            <a:r>
              <a:rPr lang="en-US" sz="9616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ciudadanía</a:t>
            </a: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sp>
        <p:nvSpPr>
          <p:cNvPr id="34" name="Freeform 12">
            <a:extLst>
              <a:ext uri="{FF2B5EF4-FFF2-40B4-BE49-F238E27FC236}">
                <a16:creationId xmlns:a16="http://schemas.microsoft.com/office/drawing/2014/main" id="{1366CEE1-1AF7-F001-43C8-C10208CE77BF}"/>
              </a:ext>
            </a:extLst>
          </p:cNvPr>
          <p:cNvSpPr/>
          <p:nvPr/>
        </p:nvSpPr>
        <p:spPr>
          <a:xfrm rot="2702668">
            <a:off x="11930210" y="5095204"/>
            <a:ext cx="4549141" cy="456267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83EB3C68-1150-50B0-CA44-3A1E1CB31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3F86D649-E357-2A01-1AB1-783E815BA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37" name="Freeform 12">
            <a:extLst>
              <a:ext uri="{FF2B5EF4-FFF2-40B4-BE49-F238E27FC236}">
                <a16:creationId xmlns:a16="http://schemas.microsoft.com/office/drawing/2014/main" id="{BEC9818B-2B54-8FBD-F820-E211657FC19A}"/>
              </a:ext>
            </a:extLst>
          </p:cNvPr>
          <p:cNvSpPr/>
          <p:nvPr/>
        </p:nvSpPr>
        <p:spPr>
          <a:xfrm rot="8168034">
            <a:off x="15965055" y="5174969"/>
            <a:ext cx="2171320" cy="2236716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id="{94650160-66A2-BFD6-FAFC-703CD948303B}"/>
              </a:ext>
            </a:extLst>
          </p:cNvPr>
          <p:cNvSpPr txBox="1"/>
          <p:nvPr/>
        </p:nvSpPr>
        <p:spPr>
          <a:xfrm>
            <a:off x="0" y="7851956"/>
            <a:ext cx="11586204" cy="1389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62"/>
              </a:lnSpc>
              <a:spcBef>
                <a:spcPct val="0"/>
              </a:spcBef>
            </a:pPr>
            <a:r>
              <a:rPr lang="en-US" sz="6000" dirty="0">
                <a:solidFill>
                  <a:schemeClr val="bg1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LISTADOS PROFESIONALES 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85D27BB-A63B-32F6-E1F0-A0EAD10F5805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8DF1991-BEE6-08E4-B06A-60BC8D44EB0A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AE47FE2D-079D-5ACD-F5D6-316BF951AB45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CD373770-AE99-08C8-B28A-8C727EB42BFF}"/>
              </a:ext>
            </a:extLst>
          </p:cNvPr>
          <p:cNvSpPr/>
          <p:nvPr/>
        </p:nvSpPr>
        <p:spPr>
          <a:xfrm>
            <a:off x="12113883" y="2951475"/>
            <a:ext cx="4623652" cy="116414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8255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TextBox 19">
            <a:extLst>
              <a:ext uri="{FF2B5EF4-FFF2-40B4-BE49-F238E27FC236}">
                <a16:creationId xmlns:a16="http://schemas.microsoft.com/office/drawing/2014/main" id="{DE694E95-0312-8BDC-067E-03B7D7CC2F11}"/>
              </a:ext>
            </a:extLst>
          </p:cNvPr>
          <p:cNvSpPr txBox="1"/>
          <p:nvPr/>
        </p:nvSpPr>
        <p:spPr>
          <a:xfrm>
            <a:off x="11582896" y="2546976"/>
            <a:ext cx="6443036" cy="132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62"/>
              </a:lnSpc>
              <a:spcBef>
                <a:spcPct val="0"/>
              </a:spcBef>
            </a:pPr>
            <a:r>
              <a:rPr lang="en-US" sz="4400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LIPAI </a:t>
            </a:r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F17D737F-DD19-C6E0-21E5-A56272F76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429434"/>
              </p:ext>
            </p:extLst>
          </p:nvPr>
        </p:nvGraphicFramePr>
        <p:xfrm>
          <a:off x="12113883" y="4439063"/>
          <a:ext cx="4645274" cy="2587894"/>
        </p:xfrm>
        <a:graphic>
          <a:graphicData uri="http://schemas.openxmlformats.org/drawingml/2006/table">
            <a:tbl>
              <a:tblPr firstRow="1" firstCol="1" bandRow="1"/>
              <a:tblGrid>
                <a:gridCol w="2592061">
                  <a:extLst>
                    <a:ext uri="{9D8B030D-6E8A-4147-A177-3AD203B41FA5}">
                      <a16:colId xmlns:a16="http://schemas.microsoft.com/office/drawing/2014/main" val="3664728682"/>
                    </a:ext>
                  </a:extLst>
                </a:gridCol>
                <a:gridCol w="2053213">
                  <a:extLst>
                    <a:ext uri="{9D8B030D-6E8A-4147-A177-3AD203B41FA5}">
                      <a16:colId xmlns:a16="http://schemas.microsoft.com/office/drawing/2014/main" val="1054308350"/>
                    </a:ext>
                  </a:extLst>
                </a:gridCol>
              </a:tblGrid>
              <a:tr h="878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N.º TOTAL INFORMES</a:t>
                      </a:r>
                      <a:endParaRPr lang="es-E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b="1" kern="0" cap="small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86</a:t>
                      </a:r>
                      <a:endParaRPr lang="es-E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391581"/>
                  </a:ext>
                </a:extLst>
              </a:tr>
              <a:tr h="4273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D6840C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1º adopción</a:t>
                      </a:r>
                      <a:endParaRPr lang="es-ES" sz="2400" kern="100" dirty="0">
                        <a:solidFill>
                          <a:srgbClr val="D6840C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</a:t>
                      </a:r>
                      <a:endParaRPr lang="es-E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0552360"/>
                  </a:ext>
                </a:extLst>
              </a:tr>
              <a:tr h="4273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D6840C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2ª adopción</a:t>
                      </a:r>
                      <a:endParaRPr lang="es-ES" sz="2400" kern="100" dirty="0">
                        <a:solidFill>
                          <a:srgbClr val="D6840C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s-E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9406084"/>
                  </a:ext>
                </a:extLst>
              </a:tr>
              <a:tr h="4273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D6840C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Cambio de país</a:t>
                      </a:r>
                      <a:endParaRPr lang="es-ES" sz="2400" kern="100" dirty="0">
                        <a:solidFill>
                          <a:srgbClr val="D6840C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s-E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692485"/>
                  </a:ext>
                </a:extLst>
              </a:tr>
              <a:tr h="4273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D6840C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Actualización</a:t>
                      </a:r>
                      <a:endParaRPr lang="es-ES" sz="2400" kern="100" dirty="0">
                        <a:solidFill>
                          <a:srgbClr val="D6840C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</a:t>
                      </a:r>
                      <a:endParaRPr lang="es-E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8326694"/>
                  </a:ext>
                </a:extLst>
              </a:tr>
            </a:tbl>
          </a:graphicData>
        </a:graphic>
      </p:graphicFrame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159FFC97-713D-F032-9DA2-29241F4AEDEC}"/>
              </a:ext>
            </a:extLst>
          </p:cNvPr>
          <p:cNvSpPr/>
          <p:nvPr/>
        </p:nvSpPr>
        <p:spPr>
          <a:xfrm>
            <a:off x="2099596" y="2974624"/>
            <a:ext cx="4623652" cy="116414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8255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8" name="TextBox 19">
            <a:extLst>
              <a:ext uri="{FF2B5EF4-FFF2-40B4-BE49-F238E27FC236}">
                <a16:creationId xmlns:a16="http://schemas.microsoft.com/office/drawing/2014/main" id="{CF150B6C-944A-F337-A545-5F6CCA5C02AC}"/>
              </a:ext>
            </a:extLst>
          </p:cNvPr>
          <p:cNvSpPr txBox="1"/>
          <p:nvPr/>
        </p:nvSpPr>
        <p:spPr>
          <a:xfrm>
            <a:off x="1189904" y="2635182"/>
            <a:ext cx="6443036" cy="132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62"/>
              </a:lnSpc>
              <a:spcBef>
                <a:spcPct val="0"/>
              </a:spcBef>
            </a:pPr>
            <a:r>
              <a:rPr lang="en-US" sz="4400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PERITAJE  </a:t>
            </a:r>
          </a:p>
        </p:txBody>
      </p:sp>
      <p:sp>
        <p:nvSpPr>
          <p:cNvPr id="29" name="Freeform 12">
            <a:extLst>
              <a:ext uri="{FF2B5EF4-FFF2-40B4-BE49-F238E27FC236}">
                <a16:creationId xmlns:a16="http://schemas.microsoft.com/office/drawing/2014/main" id="{083F9804-72A1-6343-DFCF-BFD4F25A3E73}"/>
              </a:ext>
            </a:extLst>
          </p:cNvPr>
          <p:cNvSpPr/>
          <p:nvPr/>
        </p:nvSpPr>
        <p:spPr>
          <a:xfrm rot="8192715">
            <a:off x="774272" y="5257038"/>
            <a:ext cx="1855061" cy="1919616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0" name="Freeform 12">
            <a:extLst>
              <a:ext uri="{FF2B5EF4-FFF2-40B4-BE49-F238E27FC236}">
                <a16:creationId xmlns:a16="http://schemas.microsoft.com/office/drawing/2014/main" id="{03CB0EBF-B35B-CF74-1EE5-F09BB9BB3EE7}"/>
              </a:ext>
            </a:extLst>
          </p:cNvPr>
          <p:cNvSpPr/>
          <p:nvPr/>
        </p:nvSpPr>
        <p:spPr>
          <a:xfrm rot="2702668">
            <a:off x="2176508" y="5047820"/>
            <a:ext cx="4549141" cy="456267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5D397C64-D74D-21F0-F092-12ECE631A497}"/>
              </a:ext>
            </a:extLst>
          </p:cNvPr>
          <p:cNvSpPr/>
          <p:nvPr/>
        </p:nvSpPr>
        <p:spPr>
          <a:xfrm>
            <a:off x="7106593" y="2896498"/>
            <a:ext cx="4623652" cy="120848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8255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7B9EDDC3-8AA4-718B-EA02-DE21B61C3388}"/>
              </a:ext>
            </a:extLst>
          </p:cNvPr>
          <p:cNvSpPr txBox="1"/>
          <p:nvPr/>
        </p:nvSpPr>
        <p:spPr>
          <a:xfrm>
            <a:off x="7159949" y="3266154"/>
            <a:ext cx="4623652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00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FACILITADOR/A JUDICIAL  </a:t>
            </a:r>
          </a:p>
        </p:txBody>
      </p:sp>
      <p:sp>
        <p:nvSpPr>
          <p:cNvPr id="35" name="Freeform 18">
            <a:extLst>
              <a:ext uri="{FF2B5EF4-FFF2-40B4-BE49-F238E27FC236}">
                <a16:creationId xmlns:a16="http://schemas.microsoft.com/office/drawing/2014/main" id="{A751AB07-70E1-5426-983A-4E2771E4873B}"/>
              </a:ext>
            </a:extLst>
          </p:cNvPr>
          <p:cNvSpPr/>
          <p:nvPr/>
        </p:nvSpPr>
        <p:spPr>
          <a:xfrm>
            <a:off x="2045258" y="5095836"/>
            <a:ext cx="4623652" cy="1395928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6" name="TextBox 22">
            <a:extLst>
              <a:ext uri="{FF2B5EF4-FFF2-40B4-BE49-F238E27FC236}">
                <a16:creationId xmlns:a16="http://schemas.microsoft.com/office/drawing/2014/main" id="{0A2CB188-6A8B-E8E7-675D-D37A81E5C12F}"/>
              </a:ext>
            </a:extLst>
          </p:cNvPr>
          <p:cNvSpPr txBox="1"/>
          <p:nvPr/>
        </p:nvSpPr>
        <p:spPr>
          <a:xfrm>
            <a:off x="1383996" y="5600049"/>
            <a:ext cx="6176309" cy="715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1"/>
              </a:lnSpc>
            </a:pPr>
            <a:r>
              <a:rPr lang="es-ES" sz="2050" b="1" dirty="0">
                <a:solidFill>
                  <a:srgbClr val="5A5A44"/>
                </a:solidFill>
                <a:latin typeface="Montaser Arabic"/>
                <a:cs typeface="Montaser Arabic"/>
              </a:rPr>
              <a:t>10 PROFESIONALES </a:t>
            </a:r>
            <a:br>
              <a:rPr lang="es-ES" sz="2050" b="1" dirty="0">
                <a:solidFill>
                  <a:srgbClr val="5A5A44"/>
                </a:solidFill>
                <a:latin typeface="Montaser Arabic"/>
                <a:cs typeface="Montaser Arabic"/>
              </a:rPr>
            </a:br>
            <a:endParaRPr lang="es-ES" sz="205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sp>
        <p:nvSpPr>
          <p:cNvPr id="38" name="Freeform 18">
            <a:extLst>
              <a:ext uri="{FF2B5EF4-FFF2-40B4-BE49-F238E27FC236}">
                <a16:creationId xmlns:a16="http://schemas.microsoft.com/office/drawing/2014/main" id="{15E5D6D1-8ABE-E03E-A838-5C985D7752F0}"/>
              </a:ext>
            </a:extLst>
          </p:cNvPr>
          <p:cNvSpPr/>
          <p:nvPr/>
        </p:nvSpPr>
        <p:spPr>
          <a:xfrm>
            <a:off x="7159949" y="5114967"/>
            <a:ext cx="4623652" cy="1395928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9" name="TextBox 22">
            <a:extLst>
              <a:ext uri="{FF2B5EF4-FFF2-40B4-BE49-F238E27FC236}">
                <a16:creationId xmlns:a16="http://schemas.microsoft.com/office/drawing/2014/main" id="{92559BF6-874C-0159-65A4-FAD7ABD6B24E}"/>
              </a:ext>
            </a:extLst>
          </p:cNvPr>
          <p:cNvSpPr txBox="1"/>
          <p:nvPr/>
        </p:nvSpPr>
        <p:spPr>
          <a:xfrm>
            <a:off x="6332099" y="5602719"/>
            <a:ext cx="6176309" cy="715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1"/>
              </a:lnSpc>
            </a:pPr>
            <a:r>
              <a:rPr lang="es-ES" sz="2050" b="1" dirty="0">
                <a:solidFill>
                  <a:srgbClr val="5A5A44"/>
                </a:solidFill>
                <a:latin typeface="Montaser Arabic"/>
                <a:cs typeface="Montaser Arabic"/>
              </a:rPr>
              <a:t>5 PROFESIONALES </a:t>
            </a:r>
            <a:br>
              <a:rPr lang="es-ES" sz="2050" b="1" dirty="0">
                <a:solidFill>
                  <a:srgbClr val="5A5A44"/>
                </a:solidFill>
                <a:latin typeface="Montaser Arabic"/>
                <a:cs typeface="Montaser Arabic"/>
              </a:rPr>
            </a:br>
            <a:endParaRPr lang="es-ES" sz="205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</p:spTree>
    <p:extLst>
      <p:ext uri="{BB962C8B-B14F-4D97-AF65-F5344CB8AC3E}">
        <p14:creationId xmlns:p14="http://schemas.microsoft.com/office/powerpoint/2010/main" val="390020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AutoShape 6">
            <a:extLst>
              <a:ext uri="{FF2B5EF4-FFF2-40B4-BE49-F238E27FC236}">
                <a16:creationId xmlns:a16="http://schemas.microsoft.com/office/drawing/2014/main" id="{DC2E6B79-D68D-2A21-EA8F-154DAD67C392}"/>
              </a:ext>
            </a:extLst>
          </p:cNvPr>
          <p:cNvSpPr/>
          <p:nvPr/>
        </p:nvSpPr>
        <p:spPr>
          <a:xfrm>
            <a:off x="15234020" y="-3941700"/>
            <a:ext cx="3034171" cy="10287000"/>
          </a:xfrm>
          <a:prstGeom prst="rect">
            <a:avLst/>
          </a:prstGeom>
          <a:solidFill>
            <a:srgbClr val="E5EC2E">
              <a:alpha val="29804"/>
            </a:srgb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AutoShape 2"/>
          <p:cNvSpPr/>
          <p:nvPr/>
        </p:nvSpPr>
        <p:spPr>
          <a:xfrm>
            <a:off x="1" y="-227099"/>
            <a:ext cx="3687938" cy="10287000"/>
          </a:xfrm>
          <a:prstGeom prst="rect">
            <a:avLst/>
          </a:prstGeom>
          <a:solidFill>
            <a:srgbClr val="F5EAA0">
              <a:alpha val="29804"/>
            </a:srgb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9152298" y="0"/>
            <a:ext cx="3034171" cy="10287000"/>
          </a:xfrm>
          <a:prstGeom prst="rect">
            <a:avLst/>
          </a:prstGeom>
          <a:solidFill>
            <a:srgbClr val="EFCC37">
              <a:alpha val="29804"/>
            </a:srgb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101532" y="0"/>
            <a:ext cx="3034171" cy="10287000"/>
          </a:xfrm>
          <a:prstGeom prst="rect">
            <a:avLst/>
          </a:prstGeom>
          <a:solidFill>
            <a:srgbClr val="F5EAA0">
              <a:alpha val="53725"/>
            </a:srgb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5253829" y="0"/>
            <a:ext cx="3034171" cy="10287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52"/>
              </a:lnSpc>
            </a:pPr>
            <a:endParaRPr lang="es-ES" sz="3600" b="1" spc="298">
              <a:solidFill>
                <a:srgbClr val="829125"/>
              </a:solidFill>
              <a:latin typeface="Chau Philomene" panose="020B0604020202020204" charset="0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135702" y="-1568327"/>
            <a:ext cx="3034171" cy="10287000"/>
          </a:xfrm>
          <a:prstGeom prst="rect">
            <a:avLst/>
          </a:prstGeom>
          <a:solidFill>
            <a:srgbClr val="E5EC2E">
              <a:alpha val="29804"/>
            </a:srgb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utoShape 7"/>
          <p:cNvSpPr/>
          <p:nvPr/>
        </p:nvSpPr>
        <p:spPr>
          <a:xfrm rot="20903857">
            <a:off x="-1454044" y="-4470745"/>
            <a:ext cx="21179492" cy="8411017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89813" y="4113576"/>
            <a:ext cx="556076" cy="45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6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282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leron"/>
                <a:ea typeface="Aileron"/>
                <a:cs typeface="Aileron"/>
                <a:sym typeface="Aileron"/>
              </a:rPr>
              <a:t>2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145195" y="2574584"/>
            <a:ext cx="946844" cy="1517452"/>
            <a:chOff x="0" y="0"/>
            <a:chExt cx="1262459" cy="2023269"/>
          </a:xfrm>
        </p:grpSpPr>
        <p:grpSp>
          <p:nvGrpSpPr>
            <p:cNvPr id="10" name="Group 10"/>
            <p:cNvGrpSpPr/>
            <p:nvPr/>
          </p:nvGrpSpPr>
          <p:grpSpPr>
            <a:xfrm rot="5400000">
              <a:off x="-44524" y="1176240"/>
              <a:ext cx="1351507" cy="342550"/>
              <a:chOff x="0" y="0"/>
              <a:chExt cx="2004282" cy="508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555972" y="49530"/>
                <a:ext cx="408940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408940" h="408940">
                    <a:moveTo>
                      <a:pt x="204470" y="0"/>
                    </a:moveTo>
                    <a:cubicBezTo>
                      <a:pt x="91544" y="0"/>
                      <a:pt x="0" y="91544"/>
                      <a:pt x="0" y="204470"/>
                    </a:cubicBezTo>
                    <a:cubicBezTo>
                      <a:pt x="0" y="317396"/>
                      <a:pt x="91544" y="408940"/>
                      <a:pt x="204470" y="408940"/>
                    </a:cubicBezTo>
                    <a:cubicBezTo>
                      <a:pt x="317395" y="408940"/>
                      <a:pt x="408940" y="317396"/>
                      <a:pt x="408940" y="204470"/>
                    </a:cubicBezTo>
                    <a:cubicBezTo>
                      <a:pt x="408940" y="91544"/>
                      <a:pt x="317395" y="0"/>
                      <a:pt x="204470" y="0"/>
                    </a:cubicBezTo>
                    <a:close/>
                  </a:path>
                </a:pathLst>
              </a:custGeom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0" y="11430"/>
                <a:ext cx="2004282" cy="485140"/>
              </a:xfrm>
              <a:custGeom>
                <a:avLst/>
                <a:gdLst/>
                <a:ahLst/>
                <a:cxnLst/>
                <a:rect l="l" t="t" r="r" b="b"/>
                <a:pathLst>
                  <a:path w="2004282" h="485140">
                    <a:moveTo>
                      <a:pt x="1760442" y="0"/>
                    </a:moveTo>
                    <a:cubicBezTo>
                      <a:pt x="1639792" y="0"/>
                      <a:pt x="1539462" y="88900"/>
                      <a:pt x="1520412" y="204470"/>
                    </a:cubicBezTo>
                    <a:lnTo>
                      <a:pt x="0" y="204470"/>
                    </a:lnTo>
                    <a:lnTo>
                      <a:pt x="0" y="280670"/>
                    </a:lnTo>
                    <a:lnTo>
                      <a:pt x="1521682" y="280670"/>
                    </a:lnTo>
                    <a:cubicBezTo>
                      <a:pt x="1539462" y="396240"/>
                      <a:pt x="1641062" y="485140"/>
                      <a:pt x="1761712" y="485140"/>
                    </a:cubicBezTo>
                    <a:cubicBezTo>
                      <a:pt x="1896332" y="485140"/>
                      <a:pt x="2004282" y="375920"/>
                      <a:pt x="2004282" y="242570"/>
                    </a:cubicBezTo>
                    <a:cubicBezTo>
                      <a:pt x="2004282" y="107950"/>
                      <a:pt x="1895062" y="0"/>
                      <a:pt x="1760442" y="0"/>
                    </a:cubicBezTo>
                    <a:close/>
                    <a:moveTo>
                      <a:pt x="1760442" y="408940"/>
                    </a:moveTo>
                    <a:cubicBezTo>
                      <a:pt x="1669002" y="408940"/>
                      <a:pt x="1594072" y="334010"/>
                      <a:pt x="1594072" y="242570"/>
                    </a:cubicBezTo>
                    <a:cubicBezTo>
                      <a:pt x="1594072" y="151130"/>
                      <a:pt x="1669002" y="76200"/>
                      <a:pt x="1760442" y="76200"/>
                    </a:cubicBezTo>
                    <a:cubicBezTo>
                      <a:pt x="1851882" y="76200"/>
                      <a:pt x="1926812" y="151130"/>
                      <a:pt x="1926812" y="242570"/>
                    </a:cubicBezTo>
                    <a:cubicBezTo>
                      <a:pt x="1928082" y="334010"/>
                      <a:pt x="1853152" y="408940"/>
                      <a:pt x="1760442" y="408940"/>
                    </a:cubicBezTo>
                    <a:close/>
                  </a:path>
                </a:pathLst>
              </a:custGeom>
              <a:solidFill>
                <a:srgbClr val="FF8B26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3" name="Freeform 13"/>
            <p:cNvSpPr/>
            <p:nvPr/>
          </p:nvSpPr>
          <p:spPr>
            <a:xfrm rot="-5400000">
              <a:off x="0" y="0"/>
              <a:ext cx="1262459" cy="1262459"/>
            </a:xfrm>
            <a:custGeom>
              <a:avLst/>
              <a:gdLst/>
              <a:ahLst/>
              <a:cxnLst/>
              <a:rect l="l" t="t" r="r" b="b"/>
              <a:pathLst>
                <a:path w="1262459" h="1262459">
                  <a:moveTo>
                    <a:pt x="0" y="0"/>
                  </a:moveTo>
                  <a:lnTo>
                    <a:pt x="1262459" y="0"/>
                  </a:lnTo>
                  <a:lnTo>
                    <a:pt x="1262459" y="1262459"/>
                  </a:lnTo>
                  <a:lnTo>
                    <a:pt x="0" y="1262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60513" y="346367"/>
              <a:ext cx="741434" cy="590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6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282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ileron"/>
                  <a:ea typeface="Aileron"/>
                  <a:cs typeface="Aileron"/>
                  <a:sym typeface="Aileron"/>
                </a:rPr>
                <a:t>4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64402" y="1866122"/>
            <a:ext cx="946844" cy="1762006"/>
            <a:chOff x="0" y="0"/>
            <a:chExt cx="1262459" cy="2023268"/>
          </a:xfrm>
        </p:grpSpPr>
        <p:grpSp>
          <p:nvGrpSpPr>
            <p:cNvPr id="16" name="Group 16"/>
            <p:cNvGrpSpPr/>
            <p:nvPr/>
          </p:nvGrpSpPr>
          <p:grpSpPr>
            <a:xfrm rot="5400000">
              <a:off x="-44524" y="1176240"/>
              <a:ext cx="1351507" cy="342550"/>
              <a:chOff x="0" y="0"/>
              <a:chExt cx="2004282" cy="508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1555972" y="49530"/>
                <a:ext cx="408940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408940" h="408940">
                    <a:moveTo>
                      <a:pt x="204470" y="0"/>
                    </a:moveTo>
                    <a:cubicBezTo>
                      <a:pt x="91544" y="0"/>
                      <a:pt x="0" y="91544"/>
                      <a:pt x="0" y="204470"/>
                    </a:cubicBezTo>
                    <a:cubicBezTo>
                      <a:pt x="0" y="317396"/>
                      <a:pt x="91544" y="408940"/>
                      <a:pt x="204470" y="408940"/>
                    </a:cubicBezTo>
                    <a:cubicBezTo>
                      <a:pt x="317395" y="408940"/>
                      <a:pt x="408940" y="317396"/>
                      <a:pt x="408940" y="204470"/>
                    </a:cubicBezTo>
                    <a:cubicBezTo>
                      <a:pt x="408940" y="91544"/>
                      <a:pt x="317395" y="0"/>
                      <a:pt x="204470" y="0"/>
                    </a:cubicBezTo>
                    <a:close/>
                  </a:path>
                </a:pathLst>
              </a:custGeom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0" y="11430"/>
                <a:ext cx="2004282" cy="485140"/>
              </a:xfrm>
              <a:custGeom>
                <a:avLst/>
                <a:gdLst/>
                <a:ahLst/>
                <a:cxnLst/>
                <a:rect l="l" t="t" r="r" b="b"/>
                <a:pathLst>
                  <a:path w="2004282" h="485140">
                    <a:moveTo>
                      <a:pt x="1760442" y="0"/>
                    </a:moveTo>
                    <a:cubicBezTo>
                      <a:pt x="1639792" y="0"/>
                      <a:pt x="1539462" y="88900"/>
                      <a:pt x="1520412" y="204470"/>
                    </a:cubicBezTo>
                    <a:lnTo>
                      <a:pt x="0" y="204470"/>
                    </a:lnTo>
                    <a:lnTo>
                      <a:pt x="0" y="280670"/>
                    </a:lnTo>
                    <a:lnTo>
                      <a:pt x="1521682" y="280670"/>
                    </a:lnTo>
                    <a:cubicBezTo>
                      <a:pt x="1539462" y="396240"/>
                      <a:pt x="1641062" y="485140"/>
                      <a:pt x="1761712" y="485140"/>
                    </a:cubicBezTo>
                    <a:cubicBezTo>
                      <a:pt x="1896332" y="485140"/>
                      <a:pt x="2004282" y="375920"/>
                      <a:pt x="2004282" y="242570"/>
                    </a:cubicBezTo>
                    <a:cubicBezTo>
                      <a:pt x="2004282" y="107950"/>
                      <a:pt x="1895062" y="0"/>
                      <a:pt x="1760442" y="0"/>
                    </a:cubicBezTo>
                    <a:close/>
                    <a:moveTo>
                      <a:pt x="1760442" y="408940"/>
                    </a:moveTo>
                    <a:cubicBezTo>
                      <a:pt x="1669002" y="408940"/>
                      <a:pt x="1594072" y="334010"/>
                      <a:pt x="1594072" y="242570"/>
                    </a:cubicBezTo>
                    <a:cubicBezTo>
                      <a:pt x="1594072" y="151130"/>
                      <a:pt x="1669002" y="76200"/>
                      <a:pt x="1760442" y="76200"/>
                    </a:cubicBezTo>
                    <a:cubicBezTo>
                      <a:pt x="1851882" y="76200"/>
                      <a:pt x="1926812" y="151130"/>
                      <a:pt x="1926812" y="242570"/>
                    </a:cubicBezTo>
                    <a:cubicBezTo>
                      <a:pt x="1928082" y="334010"/>
                      <a:pt x="1853152" y="408940"/>
                      <a:pt x="1760442" y="408940"/>
                    </a:cubicBezTo>
                    <a:close/>
                  </a:path>
                </a:pathLst>
              </a:custGeom>
              <a:solidFill>
                <a:srgbClr val="FF8B26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9" name="Freeform 19"/>
            <p:cNvSpPr/>
            <p:nvPr/>
          </p:nvSpPr>
          <p:spPr>
            <a:xfrm rot="-5400000">
              <a:off x="0" y="0"/>
              <a:ext cx="1262459" cy="1262459"/>
            </a:xfrm>
            <a:custGeom>
              <a:avLst/>
              <a:gdLst/>
              <a:ahLst/>
              <a:cxnLst/>
              <a:rect l="l" t="t" r="r" b="b"/>
              <a:pathLst>
                <a:path w="1262459" h="1262459">
                  <a:moveTo>
                    <a:pt x="0" y="0"/>
                  </a:moveTo>
                  <a:lnTo>
                    <a:pt x="1262459" y="0"/>
                  </a:lnTo>
                  <a:lnTo>
                    <a:pt x="1262459" y="1262459"/>
                  </a:lnTo>
                  <a:lnTo>
                    <a:pt x="0" y="1262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60513" y="321561"/>
              <a:ext cx="741434" cy="5316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6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282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ileron"/>
                  <a:ea typeface="Aileron"/>
                  <a:cs typeface="Aileron"/>
                  <a:sym typeface="Aileron"/>
                </a:rPr>
                <a:t>3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 rot="159193">
            <a:off x="16286593" y="4058113"/>
            <a:ext cx="946843" cy="946844"/>
            <a:chOff x="0" y="0"/>
            <a:chExt cx="1262459" cy="1262459"/>
          </a:xfrm>
        </p:grpSpPr>
        <p:sp>
          <p:nvSpPr>
            <p:cNvPr id="31" name="Freeform 31"/>
            <p:cNvSpPr/>
            <p:nvPr/>
          </p:nvSpPr>
          <p:spPr>
            <a:xfrm rot="-5400000">
              <a:off x="0" y="0"/>
              <a:ext cx="1262459" cy="1262459"/>
            </a:xfrm>
            <a:custGeom>
              <a:avLst/>
              <a:gdLst/>
              <a:ahLst/>
              <a:cxnLst/>
              <a:rect l="l" t="t" r="r" b="b"/>
              <a:pathLst>
                <a:path w="1262459" h="1262459">
                  <a:moveTo>
                    <a:pt x="0" y="0"/>
                  </a:moveTo>
                  <a:lnTo>
                    <a:pt x="1262459" y="0"/>
                  </a:lnTo>
                  <a:lnTo>
                    <a:pt x="1262459" y="1262459"/>
                  </a:lnTo>
                  <a:lnTo>
                    <a:pt x="0" y="1262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6573" y="357348"/>
              <a:ext cx="1048670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6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282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ileron"/>
                  <a:ea typeface="Aileron"/>
                  <a:cs typeface="Aileron"/>
                  <a:sym typeface="Aileron"/>
                </a:rPr>
                <a:t>1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 rot="20795794">
            <a:off x="425147" y="7089596"/>
            <a:ext cx="20981431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AutoShape 34"/>
          <p:cNvSpPr/>
          <p:nvPr/>
        </p:nvSpPr>
        <p:spPr>
          <a:xfrm>
            <a:off x="3540026" y="5790211"/>
            <a:ext cx="2055649" cy="1289115"/>
          </a:xfrm>
          <a:prstGeom prst="rect">
            <a:avLst/>
          </a:prstGeom>
          <a:solidFill>
            <a:srgbClr val="F8F6F6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AutoShape 35"/>
          <p:cNvSpPr/>
          <p:nvPr/>
        </p:nvSpPr>
        <p:spPr>
          <a:xfrm>
            <a:off x="6658499" y="5322516"/>
            <a:ext cx="2055649" cy="1289115"/>
          </a:xfrm>
          <a:prstGeom prst="rect">
            <a:avLst/>
          </a:prstGeom>
          <a:solidFill>
            <a:srgbClr val="F8F6F6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4125987" y="3383425"/>
            <a:ext cx="946844" cy="1517452"/>
            <a:chOff x="0" y="0"/>
            <a:chExt cx="1262459" cy="2023269"/>
          </a:xfrm>
        </p:grpSpPr>
        <p:grpSp>
          <p:nvGrpSpPr>
            <p:cNvPr id="37" name="Group 37"/>
            <p:cNvGrpSpPr/>
            <p:nvPr/>
          </p:nvGrpSpPr>
          <p:grpSpPr>
            <a:xfrm rot="5400000">
              <a:off x="-44524" y="1176240"/>
              <a:ext cx="1351507" cy="342550"/>
              <a:chOff x="0" y="0"/>
              <a:chExt cx="2004282" cy="5080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1555972" y="49530"/>
                <a:ext cx="408940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408940" h="408940">
                    <a:moveTo>
                      <a:pt x="204470" y="0"/>
                    </a:moveTo>
                    <a:cubicBezTo>
                      <a:pt x="91544" y="0"/>
                      <a:pt x="0" y="91544"/>
                      <a:pt x="0" y="204470"/>
                    </a:cubicBezTo>
                    <a:cubicBezTo>
                      <a:pt x="0" y="317396"/>
                      <a:pt x="91544" y="408940"/>
                      <a:pt x="204470" y="408940"/>
                    </a:cubicBezTo>
                    <a:cubicBezTo>
                      <a:pt x="317395" y="408940"/>
                      <a:pt x="408940" y="317396"/>
                      <a:pt x="408940" y="204470"/>
                    </a:cubicBezTo>
                    <a:cubicBezTo>
                      <a:pt x="408940" y="91544"/>
                      <a:pt x="317395" y="0"/>
                      <a:pt x="204470" y="0"/>
                    </a:cubicBezTo>
                    <a:close/>
                  </a:path>
                </a:pathLst>
              </a:custGeom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0" y="11430"/>
                <a:ext cx="2004282" cy="485140"/>
              </a:xfrm>
              <a:custGeom>
                <a:avLst/>
                <a:gdLst/>
                <a:ahLst/>
                <a:cxnLst/>
                <a:rect l="l" t="t" r="r" b="b"/>
                <a:pathLst>
                  <a:path w="2004282" h="485140">
                    <a:moveTo>
                      <a:pt x="1760442" y="0"/>
                    </a:moveTo>
                    <a:cubicBezTo>
                      <a:pt x="1639792" y="0"/>
                      <a:pt x="1539462" y="88900"/>
                      <a:pt x="1520412" y="204470"/>
                    </a:cubicBezTo>
                    <a:lnTo>
                      <a:pt x="0" y="204470"/>
                    </a:lnTo>
                    <a:lnTo>
                      <a:pt x="0" y="280670"/>
                    </a:lnTo>
                    <a:lnTo>
                      <a:pt x="1521682" y="280670"/>
                    </a:lnTo>
                    <a:cubicBezTo>
                      <a:pt x="1539462" y="396240"/>
                      <a:pt x="1641062" y="485140"/>
                      <a:pt x="1761712" y="485140"/>
                    </a:cubicBezTo>
                    <a:cubicBezTo>
                      <a:pt x="1896332" y="485140"/>
                      <a:pt x="2004282" y="375920"/>
                      <a:pt x="2004282" y="242570"/>
                    </a:cubicBezTo>
                    <a:cubicBezTo>
                      <a:pt x="2004282" y="107950"/>
                      <a:pt x="1895062" y="0"/>
                      <a:pt x="1760442" y="0"/>
                    </a:cubicBezTo>
                    <a:close/>
                    <a:moveTo>
                      <a:pt x="1760442" y="408940"/>
                    </a:moveTo>
                    <a:cubicBezTo>
                      <a:pt x="1669002" y="408940"/>
                      <a:pt x="1594072" y="334010"/>
                      <a:pt x="1594072" y="242570"/>
                    </a:cubicBezTo>
                    <a:cubicBezTo>
                      <a:pt x="1594072" y="151130"/>
                      <a:pt x="1669002" y="76200"/>
                      <a:pt x="1760442" y="76200"/>
                    </a:cubicBezTo>
                    <a:cubicBezTo>
                      <a:pt x="1851882" y="76200"/>
                      <a:pt x="1926812" y="151130"/>
                      <a:pt x="1926812" y="242570"/>
                    </a:cubicBezTo>
                    <a:cubicBezTo>
                      <a:pt x="1928082" y="334010"/>
                      <a:pt x="1853152" y="408940"/>
                      <a:pt x="1760442" y="408940"/>
                    </a:cubicBezTo>
                    <a:close/>
                  </a:path>
                </a:pathLst>
              </a:custGeom>
              <a:solidFill>
                <a:srgbClr val="FF8B26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0" name="Freeform 40"/>
            <p:cNvSpPr/>
            <p:nvPr/>
          </p:nvSpPr>
          <p:spPr>
            <a:xfrm rot="-5400000">
              <a:off x="0" y="0"/>
              <a:ext cx="1262459" cy="1262459"/>
            </a:xfrm>
            <a:custGeom>
              <a:avLst/>
              <a:gdLst/>
              <a:ahLst/>
              <a:cxnLst/>
              <a:rect l="l" t="t" r="r" b="b"/>
              <a:pathLst>
                <a:path w="1262459" h="1262459">
                  <a:moveTo>
                    <a:pt x="0" y="0"/>
                  </a:moveTo>
                  <a:lnTo>
                    <a:pt x="1262459" y="0"/>
                  </a:lnTo>
                  <a:lnTo>
                    <a:pt x="1262459" y="1262459"/>
                  </a:lnTo>
                  <a:lnTo>
                    <a:pt x="0" y="1262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60513" y="346367"/>
              <a:ext cx="741434" cy="590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6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282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ileron"/>
                  <a:ea typeface="Aileron"/>
                  <a:cs typeface="Aileron"/>
                  <a:sym typeface="Aileron"/>
                </a:rPr>
                <a:t>5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9641559" y="4374972"/>
            <a:ext cx="2055649" cy="1289115"/>
          </a:xfrm>
          <a:prstGeom prst="rect">
            <a:avLst/>
          </a:prstGeom>
          <a:solidFill>
            <a:srgbClr val="F8F6F6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AutoShape 43"/>
          <p:cNvSpPr/>
          <p:nvPr/>
        </p:nvSpPr>
        <p:spPr>
          <a:xfrm>
            <a:off x="12761516" y="3575173"/>
            <a:ext cx="2055649" cy="1289115"/>
          </a:xfrm>
          <a:prstGeom prst="rect">
            <a:avLst/>
          </a:prstGeom>
          <a:solidFill>
            <a:srgbClr val="F8F6F6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AutoShape 44"/>
          <p:cNvSpPr/>
          <p:nvPr/>
        </p:nvSpPr>
        <p:spPr>
          <a:xfrm>
            <a:off x="15872824" y="2765964"/>
            <a:ext cx="2270199" cy="1146629"/>
          </a:xfrm>
          <a:prstGeom prst="rect">
            <a:avLst/>
          </a:prstGeom>
          <a:solidFill>
            <a:srgbClr val="F8F6F6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5" name="Group 45"/>
          <p:cNvGrpSpPr/>
          <p:nvPr/>
        </p:nvGrpSpPr>
        <p:grpSpPr>
          <a:xfrm>
            <a:off x="9557104" y="4634961"/>
            <a:ext cx="2191368" cy="889606"/>
            <a:chOff x="0" y="0"/>
            <a:chExt cx="2921824" cy="1186141"/>
          </a:xfrm>
        </p:grpSpPr>
        <p:sp>
          <p:nvSpPr>
            <p:cNvPr id="46" name="TextBox 46"/>
            <p:cNvSpPr txBox="1"/>
            <p:nvPr/>
          </p:nvSpPr>
          <p:spPr>
            <a:xfrm>
              <a:off x="0" y="-200025"/>
              <a:ext cx="2921824" cy="12070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801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6" b="0" i="0" u="none" strike="noStrike" kern="1200" cap="none" spc="605" normalizeH="0" baseline="0" noProof="0">
                  <a:ln>
                    <a:noFill/>
                  </a:ln>
                  <a:solidFill>
                    <a:srgbClr val="FF8B26"/>
                  </a:solidFill>
                  <a:effectLst/>
                  <a:uLnTx/>
                  <a:uFillTx/>
                  <a:latin typeface="Chau Philomene"/>
                  <a:ea typeface="Chau Philomene"/>
                  <a:cs typeface="Chau Philomene"/>
                  <a:sym typeface="Chau Philomene"/>
                </a:rPr>
                <a:t>603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751801"/>
              <a:ext cx="2921824" cy="434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5451870" y="5834863"/>
            <a:ext cx="3233176" cy="1546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0" lvl="0" indent="0" algn="ctr" fontAlgn="auto">
              <a:lnSpc>
                <a:spcPts val="395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spc="298" dirty="0">
                <a:solidFill>
                  <a:srgbClr val="829125"/>
                </a:solidFill>
                <a:latin typeface="Chau Philomene" panose="020B0604020202020204" charset="0"/>
                <a:sym typeface="Intro Rust"/>
              </a:rPr>
              <a:t>VENTANILLA ÚNICA- GESTIONES 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5646103" y="2600740"/>
            <a:ext cx="2537529" cy="955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6" b="0" i="0" u="none" strike="noStrike" kern="1200" cap="none" spc="605" normalizeH="0" baseline="0" noProof="0" dirty="0">
                <a:ln>
                  <a:noFill/>
                </a:ln>
                <a:solidFill>
                  <a:srgbClr val="FF8B26"/>
                </a:solidFill>
                <a:effectLst/>
                <a:uLnTx/>
                <a:uFillTx/>
                <a:latin typeface="Chau Philomene"/>
                <a:ea typeface="Chau Philomene"/>
                <a:cs typeface="Chau Philomene"/>
                <a:sym typeface="Chau Philomene"/>
              </a:rPr>
              <a:t>3585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1202861" y="6701824"/>
            <a:ext cx="4753219" cy="1033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3952"/>
              </a:lnSpc>
              <a:defRPr sz="3600" b="1" spc="298">
                <a:solidFill>
                  <a:srgbClr val="829125"/>
                </a:solidFill>
                <a:latin typeface="Chau Philomene" panose="020B0604020202020204" charset="0"/>
              </a:defRPr>
            </a:lvl1pPr>
          </a:lstStyle>
          <a:p>
            <a:r>
              <a:rPr lang="en-US" dirty="0">
                <a:sym typeface="Intro Rust"/>
              </a:rPr>
              <a:t>TRÁMITES </a:t>
            </a:r>
          </a:p>
          <a:p>
            <a:r>
              <a:rPr lang="en-US" dirty="0">
                <a:sym typeface="Intro Rust"/>
              </a:rPr>
              <a:t>DE COLEGIACIÓN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373699" y="694689"/>
            <a:ext cx="5631965" cy="1033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52"/>
              </a:lnSpc>
            </a:pPr>
            <a:r>
              <a:rPr lang="en-US" sz="3600" b="1" spc="298" dirty="0">
                <a:solidFill>
                  <a:srgbClr val="829125"/>
                </a:solidFill>
                <a:latin typeface="Chau Philomene" panose="020B0604020202020204" charset="0"/>
                <a:sym typeface="Intro Rust"/>
              </a:rPr>
              <a:t>GARANTÍA EN EL EJERCIO PROFESIONAL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557943" y="3663674"/>
            <a:ext cx="2537529" cy="955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6" b="0" i="0" u="none" strike="noStrike" kern="1200" cap="none" spc="605" normalizeH="0" baseline="0" noProof="0">
                <a:ln>
                  <a:noFill/>
                </a:ln>
                <a:solidFill>
                  <a:srgbClr val="FF8B26"/>
                </a:solidFill>
                <a:effectLst/>
                <a:uLnTx/>
                <a:uFillTx/>
                <a:latin typeface="Chau Philomene"/>
                <a:ea typeface="Chau Philomene"/>
                <a:cs typeface="Chau Philomene"/>
                <a:sym typeface="Chau Philomene"/>
              </a:rPr>
              <a:t>3062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558353" y="1160585"/>
            <a:ext cx="3731577" cy="1033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95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spc="298" dirty="0">
                <a:solidFill>
                  <a:srgbClr val="829125"/>
                </a:solidFill>
                <a:latin typeface="Chau Philomene" panose="020B0604020202020204" charset="0"/>
                <a:sym typeface="Intro Rust"/>
              </a:rPr>
              <a:t>CONSULTAS PROFESIONALES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2427274" y="2479334"/>
            <a:ext cx="3397426" cy="520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95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298" normalizeH="0" baseline="0" noProof="0" dirty="0">
                <a:ln>
                  <a:noFill/>
                </a:ln>
                <a:solidFill>
                  <a:srgbClr val="829125"/>
                </a:solidFill>
                <a:effectLst/>
                <a:uLnTx/>
                <a:uFillTx/>
                <a:latin typeface="Chau Philomene" panose="020B0604020202020204" charset="0"/>
                <a:ea typeface="Intro Rust"/>
                <a:cs typeface="Intro Rust"/>
                <a:sym typeface="Intro Rust"/>
              </a:rPr>
              <a:t>ENVÍOS  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6592593" y="5560762"/>
            <a:ext cx="5460678" cy="889606"/>
            <a:chOff x="0" y="0"/>
            <a:chExt cx="7280905" cy="1186141"/>
          </a:xfrm>
        </p:grpSpPr>
        <p:sp>
          <p:nvSpPr>
            <p:cNvPr id="56" name="TextBox 56"/>
            <p:cNvSpPr txBox="1"/>
            <p:nvPr/>
          </p:nvSpPr>
          <p:spPr>
            <a:xfrm>
              <a:off x="0" y="-20955"/>
              <a:ext cx="2921824" cy="12070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801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6" b="0" i="0" u="none" strike="noStrike" kern="1200" cap="none" spc="605" normalizeH="0" baseline="0" noProof="0" dirty="0">
                  <a:ln>
                    <a:noFill/>
                  </a:ln>
                  <a:solidFill>
                    <a:srgbClr val="FF8B26"/>
                  </a:solidFill>
                  <a:effectLst/>
                  <a:uLnTx/>
                  <a:uFillTx/>
                  <a:latin typeface="Chau Philomene"/>
                  <a:ea typeface="Chau Philomene"/>
                  <a:cs typeface="Chau Philomene"/>
                  <a:sym typeface="Chau Philomene"/>
                </a:rPr>
                <a:t>480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4359081" y="-76200"/>
              <a:ext cx="2921824" cy="434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8" name="AutoShape 58"/>
          <p:cNvSpPr/>
          <p:nvPr/>
        </p:nvSpPr>
        <p:spPr>
          <a:xfrm rot="-5400000">
            <a:off x="795470" y="5760721"/>
            <a:ext cx="1348290" cy="1908901"/>
          </a:xfrm>
          <a:prstGeom prst="rect">
            <a:avLst/>
          </a:prstGeom>
          <a:solidFill>
            <a:srgbClr val="F8F6F6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9" name="Group 59"/>
          <p:cNvGrpSpPr/>
          <p:nvPr/>
        </p:nvGrpSpPr>
        <p:grpSpPr>
          <a:xfrm>
            <a:off x="3473775" y="5903993"/>
            <a:ext cx="5493900" cy="905322"/>
            <a:chOff x="-44296" y="-796072"/>
            <a:chExt cx="7325201" cy="1207096"/>
          </a:xfrm>
        </p:grpSpPr>
        <p:sp>
          <p:nvSpPr>
            <p:cNvPr id="60" name="TextBox 60"/>
            <p:cNvSpPr txBox="1"/>
            <p:nvPr/>
          </p:nvSpPr>
          <p:spPr>
            <a:xfrm>
              <a:off x="-44296" y="-796072"/>
              <a:ext cx="2921824" cy="12070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801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6" b="0" i="0" u="none" strike="noStrike" kern="1200" cap="none" spc="605" normalizeH="0" baseline="0" noProof="0" dirty="0">
                  <a:ln>
                    <a:noFill/>
                  </a:ln>
                  <a:solidFill>
                    <a:srgbClr val="FF8B26"/>
                  </a:solidFill>
                  <a:effectLst/>
                  <a:uLnTx/>
                  <a:uFillTx/>
                  <a:latin typeface="Chau Philomene"/>
                  <a:ea typeface="Chau Philomene"/>
                  <a:cs typeface="Chau Philomene"/>
                  <a:sym typeface="Chau Philomene"/>
                </a:rPr>
                <a:t>250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4359081" y="-76200"/>
              <a:ext cx="2921824" cy="434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-84101" y="6264656"/>
            <a:ext cx="5627251" cy="997155"/>
            <a:chOff x="-222097" y="-971398"/>
            <a:chExt cx="7503002" cy="1329538"/>
          </a:xfrm>
        </p:grpSpPr>
        <p:sp>
          <p:nvSpPr>
            <p:cNvPr id="63" name="TextBox 63"/>
            <p:cNvSpPr txBox="1"/>
            <p:nvPr/>
          </p:nvSpPr>
          <p:spPr>
            <a:xfrm>
              <a:off x="-222097" y="-971398"/>
              <a:ext cx="4174582" cy="13266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801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200" cap="none" spc="605" normalizeH="0" baseline="0" noProof="0" dirty="0">
                  <a:ln>
                    <a:noFill/>
                  </a:ln>
                  <a:solidFill>
                    <a:srgbClr val="98B61A"/>
                  </a:solidFill>
                  <a:effectLst/>
                  <a:uLnTx/>
                  <a:uFillTx/>
                  <a:latin typeface="Chau Philomene"/>
                  <a:ea typeface="Chau Philomene"/>
                  <a:cs typeface="Chau Philomene"/>
                  <a:sym typeface="Chau Philomene"/>
                </a:rPr>
                <a:t>7980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4359081" y="-76200"/>
              <a:ext cx="2921824" cy="434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5" name="Group 6">
            <a:extLst>
              <a:ext uri="{FF2B5EF4-FFF2-40B4-BE49-F238E27FC236}">
                <a16:creationId xmlns:a16="http://schemas.microsoft.com/office/drawing/2014/main" id="{689E9DF8-B63F-345A-2893-628CC5446EEC}"/>
              </a:ext>
            </a:extLst>
          </p:cNvPr>
          <p:cNvGrpSpPr/>
          <p:nvPr/>
        </p:nvGrpSpPr>
        <p:grpSpPr>
          <a:xfrm rot="9016713">
            <a:off x="434989" y="727407"/>
            <a:ext cx="872423" cy="2452730"/>
            <a:chOff x="0" y="0"/>
            <a:chExt cx="146875" cy="412924"/>
          </a:xfrm>
        </p:grpSpPr>
        <p:sp>
          <p:nvSpPr>
            <p:cNvPr id="66" name="Freeform 7">
              <a:extLst>
                <a:ext uri="{FF2B5EF4-FFF2-40B4-BE49-F238E27FC236}">
                  <a16:creationId xmlns:a16="http://schemas.microsoft.com/office/drawing/2014/main" id="{613E8907-4D00-278B-2C3C-972EAD533C80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TextBox 8">
              <a:extLst>
                <a:ext uri="{FF2B5EF4-FFF2-40B4-BE49-F238E27FC236}">
                  <a16:creationId xmlns:a16="http://schemas.microsoft.com/office/drawing/2014/main" id="{6EA365AD-C098-1587-B231-B86EAD2EFB6C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8" name="Group 3">
            <a:extLst>
              <a:ext uri="{FF2B5EF4-FFF2-40B4-BE49-F238E27FC236}">
                <a16:creationId xmlns:a16="http://schemas.microsoft.com/office/drawing/2014/main" id="{519206B3-948C-8B58-D008-FCF7186D5980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69" name="Freeform 4">
              <a:extLst>
                <a:ext uri="{FF2B5EF4-FFF2-40B4-BE49-F238E27FC236}">
                  <a16:creationId xmlns:a16="http://schemas.microsoft.com/office/drawing/2014/main" id="{1E5D0CE9-EE4C-697F-A0E3-C2E65487FE7B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0" name="TextBox 5">
              <a:extLst>
                <a:ext uri="{FF2B5EF4-FFF2-40B4-BE49-F238E27FC236}">
                  <a16:creationId xmlns:a16="http://schemas.microsoft.com/office/drawing/2014/main" id="{708861E3-6592-C078-FD53-525A22224DF8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3" name="Freeform 15">
            <a:extLst>
              <a:ext uri="{FF2B5EF4-FFF2-40B4-BE49-F238E27FC236}">
                <a16:creationId xmlns:a16="http://schemas.microsoft.com/office/drawing/2014/main" id="{2AECDA60-D3DF-6535-F1D3-CE706BFAE90A}"/>
              </a:ext>
            </a:extLst>
          </p:cNvPr>
          <p:cNvSpPr/>
          <p:nvPr/>
        </p:nvSpPr>
        <p:spPr>
          <a:xfrm>
            <a:off x="278250" y="3458790"/>
            <a:ext cx="2493316" cy="1595034"/>
          </a:xfrm>
          <a:custGeom>
            <a:avLst/>
            <a:gdLst/>
            <a:ahLst/>
            <a:cxnLst/>
            <a:rect l="l" t="t" r="r" b="b"/>
            <a:pathLst>
              <a:path w="2020181" h="1406912">
                <a:moveTo>
                  <a:pt x="0" y="0"/>
                </a:moveTo>
                <a:lnTo>
                  <a:pt x="2020182" y="0"/>
                </a:lnTo>
                <a:lnTo>
                  <a:pt x="2020182" y="1406912"/>
                </a:lnTo>
                <a:lnTo>
                  <a:pt x="0" y="14069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 cmpd="sng">
            <a:solidFill>
              <a:srgbClr val="F1960F"/>
            </a:solidFill>
            <a:prstDash val="solid"/>
            <a:miter/>
          </a:ln>
        </p:spPr>
        <p:txBody>
          <a:bodyPr/>
          <a:lstStyle/>
          <a:p>
            <a:endParaRPr lang="es-ES" dirty="0"/>
          </a:p>
        </p:txBody>
      </p:sp>
      <p:sp>
        <p:nvSpPr>
          <p:cNvPr id="76" name="Rectángulo: esquinas redondeadas 75">
            <a:extLst>
              <a:ext uri="{FF2B5EF4-FFF2-40B4-BE49-F238E27FC236}">
                <a16:creationId xmlns:a16="http://schemas.microsoft.com/office/drawing/2014/main" id="{0D576048-0F99-ADF8-195F-F3E4A7ACBBEE}"/>
              </a:ext>
            </a:extLst>
          </p:cNvPr>
          <p:cNvSpPr/>
          <p:nvPr/>
        </p:nvSpPr>
        <p:spPr>
          <a:xfrm>
            <a:off x="-1219199" y="7802328"/>
            <a:ext cx="23926800" cy="2580535"/>
          </a:xfrm>
          <a:prstGeom prst="roundRect">
            <a:avLst/>
          </a:prstGeom>
          <a:solidFill>
            <a:schemeClr val="bg2">
              <a:alpha val="88000"/>
            </a:schemeClr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5" name="TextBox 8">
            <a:extLst>
              <a:ext uri="{FF2B5EF4-FFF2-40B4-BE49-F238E27FC236}">
                <a16:creationId xmlns:a16="http://schemas.microsoft.com/office/drawing/2014/main" id="{DF68E023-0818-4818-4AC4-DECCF7584941}"/>
              </a:ext>
            </a:extLst>
          </p:cNvPr>
          <p:cNvSpPr txBox="1"/>
          <p:nvPr/>
        </p:nvSpPr>
        <p:spPr>
          <a:xfrm>
            <a:off x="4442213" y="4265976"/>
            <a:ext cx="556076" cy="45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6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282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leron"/>
                <a:ea typeface="Aileron"/>
                <a:cs typeface="Aileron"/>
                <a:sym typeface="Aileron"/>
              </a:rPr>
              <a:t>2</a:t>
            </a:r>
          </a:p>
        </p:txBody>
      </p:sp>
      <p:sp>
        <p:nvSpPr>
          <p:cNvPr id="71" name="TextBox 19">
            <a:extLst>
              <a:ext uri="{FF2B5EF4-FFF2-40B4-BE49-F238E27FC236}">
                <a16:creationId xmlns:a16="http://schemas.microsoft.com/office/drawing/2014/main" id="{CB6A72A9-579C-5890-3D91-D04D247AB241}"/>
              </a:ext>
            </a:extLst>
          </p:cNvPr>
          <p:cNvSpPr txBox="1"/>
          <p:nvPr/>
        </p:nvSpPr>
        <p:spPr>
          <a:xfrm>
            <a:off x="4130175" y="8200463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Atención</a:t>
            </a: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 la </a:t>
            </a:r>
            <a:r>
              <a:rPr lang="en-US" sz="9616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Colegiatura</a:t>
            </a: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grpSp>
        <p:nvGrpSpPr>
          <p:cNvPr id="21" name="Group 21"/>
          <p:cNvGrpSpPr/>
          <p:nvPr/>
        </p:nvGrpSpPr>
        <p:grpSpPr>
          <a:xfrm rot="10800000">
            <a:off x="13132959" y="4568259"/>
            <a:ext cx="946844" cy="1714519"/>
            <a:chOff x="48711" y="93297"/>
            <a:chExt cx="1262459" cy="1929971"/>
          </a:xfrm>
        </p:grpSpPr>
        <p:grpSp>
          <p:nvGrpSpPr>
            <p:cNvPr id="22" name="Group 22"/>
            <p:cNvGrpSpPr/>
            <p:nvPr/>
          </p:nvGrpSpPr>
          <p:grpSpPr>
            <a:xfrm rot="5400000">
              <a:off x="-44524" y="1176240"/>
              <a:ext cx="1351507" cy="342550"/>
              <a:chOff x="0" y="0"/>
              <a:chExt cx="2004282" cy="5080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1555972" y="49530"/>
                <a:ext cx="408940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408940" h="408940">
                    <a:moveTo>
                      <a:pt x="204470" y="0"/>
                    </a:moveTo>
                    <a:cubicBezTo>
                      <a:pt x="91544" y="0"/>
                      <a:pt x="0" y="91544"/>
                      <a:pt x="0" y="204470"/>
                    </a:cubicBezTo>
                    <a:cubicBezTo>
                      <a:pt x="0" y="317396"/>
                      <a:pt x="91544" y="408940"/>
                      <a:pt x="204470" y="408940"/>
                    </a:cubicBezTo>
                    <a:cubicBezTo>
                      <a:pt x="317395" y="408940"/>
                      <a:pt x="408940" y="317396"/>
                      <a:pt x="408940" y="204470"/>
                    </a:cubicBezTo>
                    <a:cubicBezTo>
                      <a:pt x="408940" y="91544"/>
                      <a:pt x="317395" y="0"/>
                      <a:pt x="204470" y="0"/>
                    </a:cubicBezTo>
                    <a:close/>
                  </a:path>
                </a:pathLst>
              </a:custGeom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0" y="11430"/>
                <a:ext cx="2004282" cy="485140"/>
              </a:xfrm>
              <a:custGeom>
                <a:avLst/>
                <a:gdLst/>
                <a:ahLst/>
                <a:cxnLst/>
                <a:rect l="l" t="t" r="r" b="b"/>
                <a:pathLst>
                  <a:path w="2004282" h="485140">
                    <a:moveTo>
                      <a:pt x="1760442" y="0"/>
                    </a:moveTo>
                    <a:cubicBezTo>
                      <a:pt x="1639792" y="0"/>
                      <a:pt x="1539462" y="88900"/>
                      <a:pt x="1520412" y="204470"/>
                    </a:cubicBezTo>
                    <a:lnTo>
                      <a:pt x="0" y="204470"/>
                    </a:lnTo>
                    <a:lnTo>
                      <a:pt x="0" y="280670"/>
                    </a:lnTo>
                    <a:lnTo>
                      <a:pt x="1521682" y="280670"/>
                    </a:lnTo>
                    <a:cubicBezTo>
                      <a:pt x="1539462" y="396240"/>
                      <a:pt x="1641062" y="485140"/>
                      <a:pt x="1761712" y="485140"/>
                    </a:cubicBezTo>
                    <a:cubicBezTo>
                      <a:pt x="1896332" y="485140"/>
                      <a:pt x="2004282" y="375920"/>
                      <a:pt x="2004282" y="242570"/>
                    </a:cubicBezTo>
                    <a:cubicBezTo>
                      <a:pt x="2004282" y="107950"/>
                      <a:pt x="1895062" y="0"/>
                      <a:pt x="1760442" y="0"/>
                    </a:cubicBezTo>
                    <a:close/>
                    <a:moveTo>
                      <a:pt x="1760442" y="408940"/>
                    </a:moveTo>
                    <a:cubicBezTo>
                      <a:pt x="1669002" y="408940"/>
                      <a:pt x="1594072" y="334010"/>
                      <a:pt x="1594072" y="242570"/>
                    </a:cubicBezTo>
                    <a:cubicBezTo>
                      <a:pt x="1594072" y="151130"/>
                      <a:pt x="1669002" y="76200"/>
                      <a:pt x="1760442" y="76200"/>
                    </a:cubicBezTo>
                    <a:cubicBezTo>
                      <a:pt x="1851882" y="76200"/>
                      <a:pt x="1926812" y="151130"/>
                      <a:pt x="1926812" y="242570"/>
                    </a:cubicBezTo>
                    <a:cubicBezTo>
                      <a:pt x="1928082" y="334010"/>
                      <a:pt x="1853152" y="408940"/>
                      <a:pt x="1760442" y="408940"/>
                    </a:cubicBezTo>
                    <a:close/>
                  </a:path>
                </a:pathLst>
              </a:custGeom>
              <a:solidFill>
                <a:srgbClr val="FF8B26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5" name="Freeform 25"/>
            <p:cNvSpPr/>
            <p:nvPr/>
          </p:nvSpPr>
          <p:spPr>
            <a:xfrm rot="10800000">
              <a:off x="48711" y="93297"/>
              <a:ext cx="1262459" cy="1262459"/>
            </a:xfrm>
            <a:custGeom>
              <a:avLst/>
              <a:gdLst/>
              <a:ahLst/>
              <a:cxnLst/>
              <a:rect l="l" t="t" r="r" b="b"/>
              <a:pathLst>
                <a:path w="1262459" h="1262459">
                  <a:moveTo>
                    <a:pt x="0" y="0"/>
                  </a:moveTo>
                  <a:lnTo>
                    <a:pt x="1262459" y="0"/>
                  </a:lnTo>
                  <a:lnTo>
                    <a:pt x="1262459" y="1262459"/>
                  </a:lnTo>
                  <a:lnTo>
                    <a:pt x="0" y="1262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 rot="10800000">
              <a:off x="260515" y="296769"/>
              <a:ext cx="741434" cy="6155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6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282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ileron"/>
                  <a:ea typeface="Aileron"/>
                  <a:cs typeface="Aileron"/>
                  <a:sym typeface="Aileron"/>
                </a:rPr>
                <a:t>2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 rot="16200000">
            <a:off x="16304646" y="3885167"/>
            <a:ext cx="1013631" cy="256912"/>
            <a:chOff x="0" y="0"/>
            <a:chExt cx="2004282" cy="508000"/>
          </a:xfrm>
        </p:grpSpPr>
        <p:sp>
          <p:nvSpPr>
            <p:cNvPr id="28" name="Freeform 28"/>
            <p:cNvSpPr/>
            <p:nvPr/>
          </p:nvSpPr>
          <p:spPr>
            <a:xfrm>
              <a:off x="1555972" y="4953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40">
                  <a:moveTo>
                    <a:pt x="204470" y="0"/>
                  </a:moveTo>
                  <a:cubicBezTo>
                    <a:pt x="91544" y="0"/>
                    <a:pt x="0" y="91544"/>
                    <a:pt x="0" y="204470"/>
                  </a:cubicBezTo>
                  <a:cubicBezTo>
                    <a:pt x="0" y="317396"/>
                    <a:pt x="91544" y="408940"/>
                    <a:pt x="204470" y="408940"/>
                  </a:cubicBezTo>
                  <a:cubicBezTo>
                    <a:pt x="317395" y="408940"/>
                    <a:pt x="408940" y="317396"/>
                    <a:pt x="408940" y="204470"/>
                  </a:cubicBezTo>
                  <a:cubicBezTo>
                    <a:pt x="408940" y="91544"/>
                    <a:pt x="317395" y="0"/>
                    <a:pt x="204470" y="0"/>
                  </a:cubicBezTo>
                  <a:close/>
                </a:path>
              </a:pathLst>
            </a:custGeom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11430"/>
              <a:ext cx="2004282" cy="485140"/>
            </a:xfrm>
            <a:custGeom>
              <a:avLst/>
              <a:gdLst/>
              <a:ahLst/>
              <a:cxnLst/>
              <a:rect l="l" t="t" r="r" b="b"/>
              <a:pathLst>
                <a:path w="2004282" h="485140">
                  <a:moveTo>
                    <a:pt x="1760442" y="0"/>
                  </a:moveTo>
                  <a:cubicBezTo>
                    <a:pt x="1639792" y="0"/>
                    <a:pt x="1539462" y="88900"/>
                    <a:pt x="1520412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521682" y="280670"/>
                  </a:lnTo>
                  <a:cubicBezTo>
                    <a:pt x="1539462" y="396240"/>
                    <a:pt x="1641062" y="485140"/>
                    <a:pt x="1761712" y="485140"/>
                  </a:cubicBezTo>
                  <a:cubicBezTo>
                    <a:pt x="1896332" y="485140"/>
                    <a:pt x="2004282" y="375920"/>
                    <a:pt x="2004282" y="242570"/>
                  </a:cubicBezTo>
                  <a:cubicBezTo>
                    <a:pt x="2004282" y="107950"/>
                    <a:pt x="1895062" y="0"/>
                    <a:pt x="1760442" y="0"/>
                  </a:cubicBezTo>
                  <a:close/>
                  <a:moveTo>
                    <a:pt x="1760442" y="408940"/>
                  </a:moveTo>
                  <a:cubicBezTo>
                    <a:pt x="1669002" y="408940"/>
                    <a:pt x="1594072" y="334010"/>
                    <a:pt x="1594072" y="242570"/>
                  </a:cubicBezTo>
                  <a:cubicBezTo>
                    <a:pt x="1594072" y="151130"/>
                    <a:pt x="1669002" y="76200"/>
                    <a:pt x="1760442" y="76200"/>
                  </a:cubicBezTo>
                  <a:cubicBezTo>
                    <a:pt x="1851882" y="76200"/>
                    <a:pt x="1926812" y="151130"/>
                    <a:pt x="1926812" y="242570"/>
                  </a:cubicBezTo>
                  <a:cubicBezTo>
                    <a:pt x="1928082" y="334010"/>
                    <a:pt x="1853152" y="408940"/>
                    <a:pt x="1760442" y="408940"/>
                  </a:cubicBezTo>
                  <a:close/>
                </a:path>
              </a:pathLst>
            </a:custGeom>
            <a:solidFill>
              <a:srgbClr val="FF8B26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090B5-0ECE-EDB8-79AC-F856B9CD9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96357747-5272-16FF-6F7B-05942E1B84A1}"/>
              </a:ext>
            </a:extLst>
          </p:cNvPr>
          <p:cNvSpPr/>
          <p:nvPr/>
        </p:nvSpPr>
        <p:spPr>
          <a:xfrm>
            <a:off x="-197878" y="-23324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0E489189-B21A-AC69-A88A-C467397A0DEE}"/>
              </a:ext>
            </a:extLst>
          </p:cNvPr>
          <p:cNvSpPr/>
          <p:nvPr/>
        </p:nvSpPr>
        <p:spPr>
          <a:xfrm rot="2704649">
            <a:off x="9658706" y="3908475"/>
            <a:ext cx="6697247" cy="6786512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82AACA80-B06D-EB80-27D4-423F0BEECCE9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0F7F97A4-D0B7-0D79-BFC0-B0ECF9F4B1EC}"/>
              </a:ext>
            </a:extLst>
          </p:cNvPr>
          <p:cNvSpPr txBox="1"/>
          <p:nvPr/>
        </p:nvSpPr>
        <p:spPr>
          <a:xfrm>
            <a:off x="2939110" y="355170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Formación 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75EC5ECA-1D7F-D91A-2372-1FFA935D1D05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9529288-D6A2-01D1-D7DF-D75119608712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B479677-3B30-C5D5-8900-31B5206473F2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" name="Group 3">
            <a:extLst>
              <a:ext uri="{FF2B5EF4-FFF2-40B4-BE49-F238E27FC236}">
                <a16:creationId xmlns:a16="http://schemas.microsoft.com/office/drawing/2014/main" id="{53D85CCE-EB74-B989-59D9-7C4D4AFE7940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32413F8-3631-68FC-D84B-01A8D70AF63E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97A76D0-8804-541D-7489-08F8E4C1A5E6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27" name="Gráfico 26">
            <a:extLst>
              <a:ext uri="{FF2B5EF4-FFF2-40B4-BE49-F238E27FC236}">
                <a16:creationId xmlns:a16="http://schemas.microsoft.com/office/drawing/2014/main" id="{6477E410-15FA-7339-769B-8C335D48A4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345549"/>
              </p:ext>
            </p:extLst>
          </p:nvPr>
        </p:nvGraphicFramePr>
        <p:xfrm>
          <a:off x="513330" y="3004888"/>
          <a:ext cx="6993338" cy="4286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7B01DF4C-0ADD-505E-C735-3BA0B35DB3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311714"/>
              </p:ext>
            </p:extLst>
          </p:nvPr>
        </p:nvGraphicFramePr>
        <p:xfrm>
          <a:off x="9144000" y="3004888"/>
          <a:ext cx="7848602" cy="4027584"/>
        </p:xfrm>
        <a:graphic>
          <a:graphicData uri="http://schemas.openxmlformats.org/drawingml/2006/table">
            <a:tbl>
              <a:tblPr/>
              <a:tblGrid>
                <a:gridCol w="1499171">
                  <a:extLst>
                    <a:ext uri="{9D8B030D-6E8A-4147-A177-3AD203B41FA5}">
                      <a16:colId xmlns:a16="http://schemas.microsoft.com/office/drawing/2014/main" val="1580236986"/>
                    </a:ext>
                  </a:extLst>
                </a:gridCol>
                <a:gridCol w="2028291">
                  <a:extLst>
                    <a:ext uri="{9D8B030D-6E8A-4147-A177-3AD203B41FA5}">
                      <a16:colId xmlns:a16="http://schemas.microsoft.com/office/drawing/2014/main" val="3574878352"/>
                    </a:ext>
                  </a:extLst>
                </a:gridCol>
                <a:gridCol w="2028291">
                  <a:extLst>
                    <a:ext uri="{9D8B030D-6E8A-4147-A177-3AD203B41FA5}">
                      <a16:colId xmlns:a16="http://schemas.microsoft.com/office/drawing/2014/main" val="1726556506"/>
                    </a:ext>
                  </a:extLst>
                </a:gridCol>
                <a:gridCol w="2292849">
                  <a:extLst>
                    <a:ext uri="{9D8B030D-6E8A-4147-A177-3AD203B41FA5}">
                      <a16:colId xmlns:a16="http://schemas.microsoft.com/office/drawing/2014/main" val="1075265871"/>
                    </a:ext>
                  </a:extLst>
                </a:gridCol>
              </a:tblGrid>
              <a:tr h="50653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0000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 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PLANIFICADO </a:t>
                      </a:r>
                      <a:endParaRPr lang="es-ES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REALIZADO </a:t>
                      </a:r>
                      <a:endParaRPr lang="es-ES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F99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% REALIZADO 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8066767"/>
                  </a:ext>
                </a:extLst>
              </a:tr>
              <a:tr h="391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>
                          <a:solidFill>
                            <a:srgbClr val="75700D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2017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37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28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0000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76%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849036"/>
                  </a:ext>
                </a:extLst>
              </a:tr>
              <a:tr h="391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>
                          <a:solidFill>
                            <a:srgbClr val="75700D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49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36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0000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73,5%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787836"/>
                  </a:ext>
                </a:extLst>
              </a:tr>
              <a:tr h="391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>
                          <a:solidFill>
                            <a:srgbClr val="75700D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2019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50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38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0000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76%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451982"/>
                  </a:ext>
                </a:extLst>
              </a:tr>
              <a:tr h="391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>
                          <a:solidFill>
                            <a:srgbClr val="75700D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2020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41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30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0000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73%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700459"/>
                  </a:ext>
                </a:extLst>
              </a:tr>
              <a:tr h="391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>
                          <a:solidFill>
                            <a:srgbClr val="75700D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2021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36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25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0000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69,4%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027718"/>
                  </a:ext>
                </a:extLst>
              </a:tr>
              <a:tr h="391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>
                          <a:solidFill>
                            <a:srgbClr val="75700D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2022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45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32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0000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71%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803073"/>
                  </a:ext>
                </a:extLst>
              </a:tr>
              <a:tr h="391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>
                          <a:solidFill>
                            <a:srgbClr val="75700D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2023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44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29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0000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66%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092039"/>
                  </a:ext>
                </a:extLst>
              </a:tr>
              <a:tr h="391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>
                          <a:solidFill>
                            <a:srgbClr val="75700D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2024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33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19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0000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57,6%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608646"/>
                  </a:ext>
                </a:extLst>
              </a:tr>
              <a:tr h="391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>
                          <a:solidFill>
                            <a:srgbClr val="75700D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2025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918E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35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000000"/>
                          </a:solidFill>
                          <a:effectLst/>
                          <a:latin typeface="Amasis MT Pro Black" panose="02040A04050005020304" pitchFamily="18" charset="0"/>
                          <a:ea typeface="Aptos" panose="020B0004020202020204" pitchFamily="34" charset="0"/>
                          <a:cs typeface="Aptos Narrow" panose="020B0004020202020204" pitchFamily="34" charset="0"/>
                        </a:rPr>
                        <a:t>79,5%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947878"/>
                  </a:ext>
                </a:extLst>
              </a:tr>
            </a:tbl>
          </a:graphicData>
        </a:graphic>
      </p:graphicFrame>
      <p:sp>
        <p:nvSpPr>
          <p:cNvPr id="30" name="Freeform 12">
            <a:extLst>
              <a:ext uri="{FF2B5EF4-FFF2-40B4-BE49-F238E27FC236}">
                <a16:creationId xmlns:a16="http://schemas.microsoft.com/office/drawing/2014/main" id="{3CF6C2AC-2C16-2209-95BB-4217C73B0AA6}"/>
              </a:ext>
            </a:extLst>
          </p:cNvPr>
          <p:cNvSpPr/>
          <p:nvPr/>
        </p:nvSpPr>
        <p:spPr>
          <a:xfrm rot="2481184" flipH="1">
            <a:off x="7191853" y="3784272"/>
            <a:ext cx="3075691" cy="349517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Freeform 18">
            <a:extLst>
              <a:ext uri="{FF2B5EF4-FFF2-40B4-BE49-F238E27FC236}">
                <a16:creationId xmlns:a16="http://schemas.microsoft.com/office/drawing/2014/main" id="{C7C6FA61-9FC6-AAE1-9287-33677EDE00BD}"/>
              </a:ext>
            </a:extLst>
          </p:cNvPr>
          <p:cNvSpPr/>
          <p:nvPr/>
        </p:nvSpPr>
        <p:spPr>
          <a:xfrm>
            <a:off x="-1" y="7554128"/>
            <a:ext cx="8240065" cy="2093491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918D88E8-A8F1-5658-0785-A7AB1FFE173F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0AF0AB47-DE39-A1F4-35B0-049E14148D73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9F721A0-B852-F580-A222-4E3CBAA3233F}"/>
              </a:ext>
            </a:extLst>
          </p:cNvPr>
          <p:cNvSpPr txBox="1"/>
          <p:nvPr/>
        </p:nvSpPr>
        <p:spPr>
          <a:xfrm>
            <a:off x="513330" y="7747830"/>
            <a:ext cx="724526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La experiencia acumulada muestra que, de forma habitual, la formación inicialmente planificada no se desarrolla en su totalidad en todos los ejercicios.</a:t>
            </a:r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id="{005C91AE-ACE0-3958-DED3-C6B240580167}"/>
              </a:ext>
            </a:extLst>
          </p:cNvPr>
          <p:cNvSpPr/>
          <p:nvPr/>
        </p:nvSpPr>
        <p:spPr>
          <a:xfrm>
            <a:off x="8524159" y="7554128"/>
            <a:ext cx="9282683" cy="2093491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5749D62-22EF-29C9-417E-2915FA6D6207}"/>
              </a:ext>
            </a:extLst>
          </p:cNvPr>
          <p:cNvSpPr txBox="1"/>
          <p:nvPr/>
        </p:nvSpPr>
        <p:spPr>
          <a:xfrm>
            <a:off x="9379895" y="7794604"/>
            <a:ext cx="724526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2025 refleja el mejor ajuste entre la programación inicial de actividades formativas y su desarrollo real, con un nivel de ejecución que alcanza el 80 %.</a:t>
            </a:r>
          </a:p>
        </p:txBody>
      </p:sp>
    </p:spTree>
    <p:extLst>
      <p:ext uri="{BB962C8B-B14F-4D97-AF65-F5344CB8AC3E}">
        <p14:creationId xmlns:p14="http://schemas.microsoft.com/office/powerpoint/2010/main" val="651547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D1C3F-0444-0A46-BA74-5EDAB0C6E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A055489C-3870-A71D-DE64-4DE1FCC03179}"/>
              </a:ext>
            </a:extLst>
          </p:cNvPr>
          <p:cNvSpPr/>
          <p:nvPr/>
        </p:nvSpPr>
        <p:spPr>
          <a:xfrm>
            <a:off x="-197878" y="-23324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5D79F2F-085E-1A0A-43AD-8533D124A880}"/>
              </a:ext>
            </a:extLst>
          </p:cNvPr>
          <p:cNvSpPr/>
          <p:nvPr/>
        </p:nvSpPr>
        <p:spPr>
          <a:xfrm>
            <a:off x="15709595" y="563096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44EF8764-372E-CD57-050E-1AB44B5BA367}"/>
              </a:ext>
            </a:extLst>
          </p:cNvPr>
          <p:cNvSpPr txBox="1"/>
          <p:nvPr/>
        </p:nvSpPr>
        <p:spPr>
          <a:xfrm>
            <a:off x="2893097" y="293001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Formación 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7FF49541-B57C-428D-9FE8-73BCAF3DF99B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1F0744C-D081-B8D6-F747-548944E6E4C4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85DB861-FB55-3EC8-3024-6521F48C0E25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" name="Group 3">
            <a:extLst>
              <a:ext uri="{FF2B5EF4-FFF2-40B4-BE49-F238E27FC236}">
                <a16:creationId xmlns:a16="http://schemas.microsoft.com/office/drawing/2014/main" id="{622ED5AB-D405-E875-6001-7037CF2A12C5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A14B939-6212-9871-F224-374977769B8C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F452EE7-A4C4-92C8-16A9-F5AC52EB5F11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Freeform 12">
            <a:extLst>
              <a:ext uri="{FF2B5EF4-FFF2-40B4-BE49-F238E27FC236}">
                <a16:creationId xmlns:a16="http://schemas.microsoft.com/office/drawing/2014/main" id="{175DEBFB-84BF-D9DC-551E-6D9C20BEB4ED}"/>
              </a:ext>
            </a:extLst>
          </p:cNvPr>
          <p:cNvSpPr/>
          <p:nvPr/>
        </p:nvSpPr>
        <p:spPr>
          <a:xfrm rot="2481184" flipH="1">
            <a:off x="6744613" y="3502234"/>
            <a:ext cx="3559010" cy="3999303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Freeform 18">
            <a:extLst>
              <a:ext uri="{FF2B5EF4-FFF2-40B4-BE49-F238E27FC236}">
                <a16:creationId xmlns:a16="http://schemas.microsoft.com/office/drawing/2014/main" id="{763ED74C-B76F-0017-40B9-3369C6E1E047}"/>
              </a:ext>
            </a:extLst>
          </p:cNvPr>
          <p:cNvSpPr/>
          <p:nvPr/>
        </p:nvSpPr>
        <p:spPr>
          <a:xfrm>
            <a:off x="-157556" y="7891573"/>
            <a:ext cx="8920556" cy="1982083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8DCDDF5D-C0E0-203E-3FB2-961A75471CB3}"/>
              </a:ext>
            </a:extLst>
          </p:cNvPr>
          <p:cNvSpPr/>
          <p:nvPr/>
        </p:nvSpPr>
        <p:spPr>
          <a:xfrm rot="2700000">
            <a:off x="15670136" y="1109444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851F17D9-8BE1-0A90-A524-7A7CB4E86631}"/>
              </a:ext>
            </a:extLst>
          </p:cNvPr>
          <p:cNvSpPr/>
          <p:nvPr/>
        </p:nvSpPr>
        <p:spPr>
          <a:xfrm rot="-2700000">
            <a:off x="16796532" y="464505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A643A9F-C7F0-43BC-417A-CA97002D4B32}"/>
              </a:ext>
            </a:extLst>
          </p:cNvPr>
          <p:cNvSpPr txBox="1"/>
          <p:nvPr/>
        </p:nvSpPr>
        <p:spPr>
          <a:xfrm>
            <a:off x="529997" y="7974259"/>
            <a:ext cx="739956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Este año se ha producido una recuperación en la cantidad de formaciones desarrolladas, cercanas a las de los años con mayor desarrollo  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AF607C11-630E-8A2D-77F4-EBAC595377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5080674"/>
              </p:ext>
            </p:extLst>
          </p:nvPr>
        </p:nvGraphicFramePr>
        <p:xfrm>
          <a:off x="529997" y="3137420"/>
          <a:ext cx="7166203" cy="4285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9877F973-5C5F-E450-DBBB-889761756F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1630555"/>
              </p:ext>
            </p:extLst>
          </p:nvPr>
        </p:nvGraphicFramePr>
        <p:xfrm>
          <a:off x="9523672" y="5362607"/>
          <a:ext cx="8105553" cy="4651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Freeform 18">
            <a:extLst>
              <a:ext uri="{FF2B5EF4-FFF2-40B4-BE49-F238E27FC236}">
                <a16:creationId xmlns:a16="http://schemas.microsoft.com/office/drawing/2014/main" id="{F37EDD97-DC36-5D26-8632-B8BB18861AD2}"/>
              </a:ext>
            </a:extLst>
          </p:cNvPr>
          <p:cNvSpPr/>
          <p:nvPr/>
        </p:nvSpPr>
        <p:spPr>
          <a:xfrm>
            <a:off x="8644519" y="2821586"/>
            <a:ext cx="9274018" cy="884982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33929367-D73D-79D9-625A-79E8EB19BA68}"/>
              </a:ext>
            </a:extLst>
          </p:cNvPr>
          <p:cNvSpPr/>
          <p:nvPr/>
        </p:nvSpPr>
        <p:spPr>
          <a:xfrm rot="2769821">
            <a:off x="1507549" y="4397380"/>
            <a:ext cx="6179778" cy="6433247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16B314C-4B8E-055E-261A-9DA9DC1496E1}"/>
              </a:ext>
            </a:extLst>
          </p:cNvPr>
          <p:cNvSpPr txBox="1"/>
          <p:nvPr/>
        </p:nvSpPr>
        <p:spPr>
          <a:xfrm>
            <a:off x="9367672" y="2763293"/>
            <a:ext cx="73995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b="1" dirty="0">
                <a:solidFill>
                  <a:srgbClr val="5A5A44"/>
                </a:solidFill>
                <a:latin typeface="Montaser Arabic"/>
                <a:cs typeface="Montaser Arabic"/>
              </a:rPr>
              <a:t>El número de alumnos/as participantes se ha incrementado en un 93,3 % respecto al ejercicio anterior, aunque sigue siendo inferior del de años precedentes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C81E8524-4D5B-5FB4-D86E-D16F3640CD5D}"/>
              </a:ext>
            </a:extLst>
          </p:cNvPr>
          <p:cNvSpPr/>
          <p:nvPr/>
        </p:nvSpPr>
        <p:spPr>
          <a:xfrm>
            <a:off x="8644519" y="3947338"/>
            <a:ext cx="9274018" cy="884982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585C079-88DB-7DB5-FA62-5AD23EF9DA90}"/>
              </a:ext>
            </a:extLst>
          </p:cNvPr>
          <p:cNvSpPr txBox="1"/>
          <p:nvPr/>
        </p:nvSpPr>
        <p:spPr>
          <a:xfrm>
            <a:off x="9474199" y="4059816"/>
            <a:ext cx="7399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b="1" dirty="0">
                <a:solidFill>
                  <a:srgbClr val="5A5A44"/>
                </a:solidFill>
                <a:latin typeface="Montaser Arabic"/>
                <a:cs typeface="Montaser Arabic"/>
              </a:rPr>
              <a:t>El promedio de alumnos/as por acción formativa ha sido de </a:t>
            </a:r>
          </a:p>
          <a:p>
            <a:pPr algn="ctr" fontAlgn="t">
              <a:buNone/>
            </a:pPr>
            <a:r>
              <a:rPr lang="es-ES" b="1" dirty="0">
                <a:solidFill>
                  <a:srgbClr val="5A5A44"/>
                </a:solidFill>
                <a:latin typeface="Montaser Arabic"/>
                <a:cs typeface="Montaser Arabic"/>
              </a:rPr>
              <a:t>30 personas </a:t>
            </a:r>
          </a:p>
        </p:txBody>
      </p:sp>
    </p:spTree>
    <p:extLst>
      <p:ext uri="{BB962C8B-B14F-4D97-AF65-F5344CB8AC3E}">
        <p14:creationId xmlns:p14="http://schemas.microsoft.com/office/powerpoint/2010/main" val="1562632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B5C95-9641-66A1-4F38-9DB12BFD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4DC77A2A-99EC-1630-D7E6-6A73B9C17C3F}"/>
              </a:ext>
            </a:extLst>
          </p:cNvPr>
          <p:cNvSpPr/>
          <p:nvPr/>
        </p:nvSpPr>
        <p:spPr>
          <a:xfrm rot="16200000">
            <a:off x="12319606" y="4247330"/>
            <a:ext cx="10477502" cy="1719633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27EE4B18-7CAA-6730-D5D9-C0530B098866}"/>
              </a:ext>
            </a:extLst>
          </p:cNvPr>
          <p:cNvSpPr/>
          <p:nvPr/>
        </p:nvSpPr>
        <p:spPr>
          <a:xfrm>
            <a:off x="6494573" y="563662"/>
            <a:ext cx="8337691" cy="1644902"/>
          </a:xfrm>
          <a:prstGeom prst="rect">
            <a:avLst/>
          </a:prstGeom>
          <a:solidFill>
            <a:srgbClr val="DBD895">
              <a:alpha val="29804"/>
            </a:srgb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79D9D5B-9154-B63D-8C37-E666B6C67EE9}"/>
              </a:ext>
            </a:extLst>
          </p:cNvPr>
          <p:cNvSpPr txBox="1"/>
          <p:nvPr/>
        </p:nvSpPr>
        <p:spPr>
          <a:xfrm>
            <a:off x="7891619" y="821941"/>
            <a:ext cx="6822159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Sobre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44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acciones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planificadas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Se ha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reducido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en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casi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diez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puntos la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anulación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de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formaciones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. </a:t>
            </a:r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58F51999-8CAD-0106-7543-AE10DDB0AA0E}"/>
              </a:ext>
            </a:extLst>
          </p:cNvPr>
          <p:cNvSpPr/>
          <p:nvPr/>
        </p:nvSpPr>
        <p:spPr>
          <a:xfrm>
            <a:off x="2427249" y="609638"/>
            <a:ext cx="4777276" cy="1644902"/>
          </a:xfrm>
          <a:prstGeom prst="rect">
            <a:avLst/>
          </a:prstGeom>
          <a:solidFill>
            <a:srgbClr val="F8DB06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E072DAD-F40C-2EDB-2DC8-7A48664357E1}"/>
              </a:ext>
            </a:extLst>
          </p:cNvPr>
          <p:cNvSpPr txBox="1"/>
          <p:nvPr/>
        </p:nvSpPr>
        <p:spPr>
          <a:xfrm>
            <a:off x="3691149" y="697230"/>
            <a:ext cx="3734590" cy="13185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5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10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il Fatface" panose="02000503000000020003" pitchFamily="2" charset="0"/>
                <a:ea typeface="Aileron Bold"/>
                <a:cs typeface="Aileron Bold"/>
                <a:sym typeface="Aileron Bold"/>
              </a:rPr>
              <a:t>35 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il Fatface" panose="02000503000000020003" pitchFamily="2" charset="0"/>
                <a:ea typeface="Aileron Bold"/>
                <a:cs typeface="Aileron Bold"/>
                <a:sym typeface="Aileron Bold"/>
              </a:rPr>
              <a:t>ACCIONES</a:t>
            </a:r>
            <a:r>
              <a:rPr kumimoji="0" lang="en-US" sz="3600" b="0" i="0" u="none" strike="noStrike" kern="1200" cap="none" spc="10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il Fatface" panose="02000503000000020003" pitchFamily="2" charset="0"/>
                <a:ea typeface="Aileron Bold"/>
                <a:cs typeface="Aileron Bold"/>
                <a:sym typeface="Aileron Bold"/>
              </a:rPr>
              <a:t> FORMATIVAS EJECUTADAS</a:t>
            </a: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2C76DC28-8C88-D127-8FD3-89CE08025808}"/>
              </a:ext>
            </a:extLst>
          </p:cNvPr>
          <p:cNvGrpSpPr/>
          <p:nvPr/>
        </p:nvGrpSpPr>
        <p:grpSpPr>
          <a:xfrm rot="-8100000">
            <a:off x="6593099" y="876874"/>
            <a:ext cx="1164053" cy="1162190"/>
            <a:chOff x="0" y="0"/>
            <a:chExt cx="6350000" cy="633984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B812486-429B-BBFE-04D0-E33DBAB856A4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DB06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AutoShape 11">
            <a:extLst>
              <a:ext uri="{FF2B5EF4-FFF2-40B4-BE49-F238E27FC236}">
                <a16:creationId xmlns:a16="http://schemas.microsoft.com/office/drawing/2014/main" id="{230C7F8F-ADCA-A063-69AA-8ABD8BDA1120}"/>
              </a:ext>
            </a:extLst>
          </p:cNvPr>
          <p:cNvSpPr/>
          <p:nvPr/>
        </p:nvSpPr>
        <p:spPr>
          <a:xfrm>
            <a:off x="4068547" y="2427866"/>
            <a:ext cx="10663288" cy="1644902"/>
          </a:xfrm>
          <a:prstGeom prst="rect">
            <a:avLst/>
          </a:prstGeom>
          <a:solidFill>
            <a:srgbClr val="DBD895">
              <a:alpha val="29804"/>
            </a:srgb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18384681-97AE-9CC9-1D17-3E09053CC217}"/>
              </a:ext>
            </a:extLst>
          </p:cNvPr>
          <p:cNvSpPr/>
          <p:nvPr/>
        </p:nvSpPr>
        <p:spPr>
          <a:xfrm>
            <a:off x="2397849" y="2408519"/>
            <a:ext cx="4777276" cy="1644902"/>
          </a:xfrm>
          <a:prstGeom prst="rect">
            <a:avLst/>
          </a:prstGeom>
          <a:solidFill>
            <a:srgbClr val="E7B73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980E62F4-8E1D-4B6C-2CCF-96C330E8141A}"/>
              </a:ext>
            </a:extLst>
          </p:cNvPr>
          <p:cNvGrpSpPr/>
          <p:nvPr/>
        </p:nvGrpSpPr>
        <p:grpSpPr>
          <a:xfrm rot="-8100000">
            <a:off x="6583484" y="2649875"/>
            <a:ext cx="1164053" cy="1162190"/>
            <a:chOff x="0" y="0"/>
            <a:chExt cx="6350000" cy="6339840"/>
          </a:xfrm>
          <a:solidFill>
            <a:srgbClr val="E7B731"/>
          </a:solidFill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80DE9D4-650A-1818-8C4C-5E664A0F3FDB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C484EA5C-8C44-A08D-CC55-EC700BEAF071}"/>
              </a:ext>
            </a:extLst>
          </p:cNvPr>
          <p:cNvSpPr/>
          <p:nvPr/>
        </p:nvSpPr>
        <p:spPr>
          <a:xfrm>
            <a:off x="6561210" y="4242345"/>
            <a:ext cx="8184859" cy="1644902"/>
          </a:xfrm>
          <a:prstGeom prst="rect">
            <a:avLst/>
          </a:prstGeom>
          <a:solidFill>
            <a:srgbClr val="DBD895">
              <a:alpha val="29804"/>
            </a:srgb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9F13B438-9056-3163-617F-BBAA027D4F30}"/>
              </a:ext>
            </a:extLst>
          </p:cNvPr>
          <p:cNvSpPr/>
          <p:nvPr/>
        </p:nvSpPr>
        <p:spPr>
          <a:xfrm>
            <a:off x="2366969" y="4275803"/>
            <a:ext cx="4777276" cy="1644902"/>
          </a:xfrm>
          <a:prstGeom prst="rect">
            <a:avLst/>
          </a:prstGeom>
          <a:solidFill>
            <a:srgbClr val="FFC000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3EA566D7-2A87-9F1F-790F-F40D5DBB9642}"/>
              </a:ext>
            </a:extLst>
          </p:cNvPr>
          <p:cNvGrpSpPr/>
          <p:nvPr/>
        </p:nvGrpSpPr>
        <p:grpSpPr>
          <a:xfrm rot="-8100000">
            <a:off x="6541644" y="4497202"/>
            <a:ext cx="1164053" cy="1162190"/>
            <a:chOff x="0" y="0"/>
            <a:chExt cx="6350000" cy="6339840"/>
          </a:xfrm>
          <a:solidFill>
            <a:srgbClr val="FFC000"/>
          </a:solidFill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40F92B9A-CCA7-1412-3157-AE1E86C4A475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AutoShape 21">
            <a:extLst>
              <a:ext uri="{FF2B5EF4-FFF2-40B4-BE49-F238E27FC236}">
                <a16:creationId xmlns:a16="http://schemas.microsoft.com/office/drawing/2014/main" id="{A3AB3C67-C0EB-567C-3C08-550E0E7A2BF5}"/>
              </a:ext>
            </a:extLst>
          </p:cNvPr>
          <p:cNvSpPr/>
          <p:nvPr/>
        </p:nvSpPr>
        <p:spPr>
          <a:xfrm>
            <a:off x="4004522" y="6137793"/>
            <a:ext cx="10663288" cy="1597939"/>
          </a:xfrm>
          <a:prstGeom prst="rect">
            <a:avLst/>
          </a:prstGeom>
          <a:solidFill>
            <a:srgbClr val="DBD895">
              <a:alpha val="29804"/>
            </a:srgbClr>
          </a:solidFill>
          <a:ln>
            <a:solidFill>
              <a:srgbClr val="DBD895"/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AutoShape 23">
            <a:extLst>
              <a:ext uri="{FF2B5EF4-FFF2-40B4-BE49-F238E27FC236}">
                <a16:creationId xmlns:a16="http://schemas.microsoft.com/office/drawing/2014/main" id="{3835AC32-7496-F285-32D8-48E6D8F948DF}"/>
              </a:ext>
            </a:extLst>
          </p:cNvPr>
          <p:cNvSpPr/>
          <p:nvPr/>
        </p:nvSpPr>
        <p:spPr>
          <a:xfrm>
            <a:off x="2366969" y="6099774"/>
            <a:ext cx="4777276" cy="1644902"/>
          </a:xfrm>
          <a:prstGeom prst="rect">
            <a:avLst/>
          </a:prstGeom>
          <a:solidFill>
            <a:srgbClr val="FF9900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4">
            <a:extLst>
              <a:ext uri="{FF2B5EF4-FFF2-40B4-BE49-F238E27FC236}">
                <a16:creationId xmlns:a16="http://schemas.microsoft.com/office/drawing/2014/main" id="{D024FAEE-8356-1449-9EF2-2D59FF05EE75}"/>
              </a:ext>
            </a:extLst>
          </p:cNvPr>
          <p:cNvGrpSpPr/>
          <p:nvPr/>
        </p:nvGrpSpPr>
        <p:grpSpPr>
          <a:xfrm rot="-8100000">
            <a:off x="6562219" y="6332185"/>
            <a:ext cx="1164053" cy="1162190"/>
            <a:chOff x="0" y="0"/>
            <a:chExt cx="6350000" cy="6339840"/>
          </a:xfrm>
          <a:solidFill>
            <a:srgbClr val="FF9900"/>
          </a:solidFill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D21B1D73-7003-017B-0864-F694883ECD26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6" name="AutoShape 26">
            <a:extLst>
              <a:ext uri="{FF2B5EF4-FFF2-40B4-BE49-F238E27FC236}">
                <a16:creationId xmlns:a16="http://schemas.microsoft.com/office/drawing/2014/main" id="{35BE9AD5-B112-DF18-5F23-8F59E31B9567}"/>
              </a:ext>
            </a:extLst>
          </p:cNvPr>
          <p:cNvSpPr/>
          <p:nvPr/>
        </p:nvSpPr>
        <p:spPr>
          <a:xfrm>
            <a:off x="5790271" y="7883515"/>
            <a:ext cx="8955798" cy="1644902"/>
          </a:xfrm>
          <a:prstGeom prst="rect">
            <a:avLst/>
          </a:prstGeom>
          <a:solidFill>
            <a:srgbClr val="DBD895">
              <a:alpha val="29804"/>
            </a:srgb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AutoShape 28">
            <a:extLst>
              <a:ext uri="{FF2B5EF4-FFF2-40B4-BE49-F238E27FC236}">
                <a16:creationId xmlns:a16="http://schemas.microsoft.com/office/drawing/2014/main" id="{74F30DA5-CCB8-1B6D-B585-8DD52766829C}"/>
              </a:ext>
            </a:extLst>
          </p:cNvPr>
          <p:cNvSpPr/>
          <p:nvPr/>
        </p:nvSpPr>
        <p:spPr>
          <a:xfrm>
            <a:off x="2366969" y="7872980"/>
            <a:ext cx="4777276" cy="179650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9" name="Group 29">
            <a:extLst>
              <a:ext uri="{FF2B5EF4-FFF2-40B4-BE49-F238E27FC236}">
                <a16:creationId xmlns:a16="http://schemas.microsoft.com/office/drawing/2014/main" id="{1443F81E-91FD-28AB-0951-248E4D93B943}"/>
              </a:ext>
            </a:extLst>
          </p:cNvPr>
          <p:cNvGrpSpPr/>
          <p:nvPr/>
        </p:nvGrpSpPr>
        <p:grpSpPr>
          <a:xfrm rot="13591233">
            <a:off x="6417752" y="8106167"/>
            <a:ext cx="1319893" cy="1348620"/>
            <a:chOff x="0" y="0"/>
            <a:chExt cx="6350000" cy="6339840"/>
          </a:xfrm>
          <a:solidFill>
            <a:schemeClr val="accent6">
              <a:lumMod val="75000"/>
            </a:schemeClr>
          </a:solidFill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39D41A8C-B03D-953A-2173-2155C799EF6C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1" name="Group 31">
            <a:extLst>
              <a:ext uri="{FF2B5EF4-FFF2-40B4-BE49-F238E27FC236}">
                <a16:creationId xmlns:a16="http://schemas.microsoft.com/office/drawing/2014/main" id="{787AC1A9-0E73-CC92-D6B3-E074BD4CAB6D}"/>
              </a:ext>
            </a:extLst>
          </p:cNvPr>
          <p:cNvGrpSpPr/>
          <p:nvPr/>
        </p:nvGrpSpPr>
        <p:grpSpPr>
          <a:xfrm>
            <a:off x="2662286" y="746229"/>
            <a:ext cx="888086" cy="1371719"/>
            <a:chOff x="-4748172" y="-26266"/>
            <a:chExt cx="1044123" cy="2052334"/>
          </a:xfrm>
        </p:grpSpPr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DC7FCAB1-4A8F-1F6E-4C8B-D3E0217DB696}"/>
                </a:ext>
              </a:extLst>
            </p:cNvPr>
            <p:cNvSpPr/>
            <p:nvPr/>
          </p:nvSpPr>
          <p:spPr>
            <a:xfrm>
              <a:off x="-4748172" y="-26266"/>
              <a:ext cx="1044123" cy="2052334"/>
            </a:xfrm>
            <a:custGeom>
              <a:avLst/>
              <a:gdLst/>
              <a:ahLst/>
              <a:cxnLst/>
              <a:rect l="l" t="t" r="r" b="b"/>
              <a:pathLst>
                <a:path w="1044123" h="2052334">
                  <a:moveTo>
                    <a:pt x="0" y="0"/>
                  </a:moveTo>
                  <a:lnTo>
                    <a:pt x="1044123" y="0"/>
                  </a:lnTo>
                  <a:lnTo>
                    <a:pt x="1044123" y="2052334"/>
                  </a:lnTo>
                  <a:lnTo>
                    <a:pt x="0" y="2052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8280" r="-48280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TextBox 33">
              <a:extLst>
                <a:ext uri="{FF2B5EF4-FFF2-40B4-BE49-F238E27FC236}">
                  <a16:creationId xmlns:a16="http://schemas.microsoft.com/office/drawing/2014/main" id="{B382BB23-8888-1353-8412-BE9E777591FC}"/>
                </a:ext>
              </a:extLst>
            </p:cNvPr>
            <p:cNvSpPr txBox="1"/>
            <p:nvPr/>
          </p:nvSpPr>
          <p:spPr>
            <a:xfrm>
              <a:off x="-4568448" y="625565"/>
              <a:ext cx="772779" cy="744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716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9BBB59">
                      <a:lumMod val="75000"/>
                    </a:srgbClr>
                  </a:solidFill>
                  <a:effectLst/>
                  <a:uLnTx/>
                  <a:uFillTx/>
                  <a:latin typeface="Aileron Ultra-Bold"/>
                  <a:ea typeface="Aileron Ultra-Bold"/>
                  <a:cs typeface="Aileron Ultra-Bold"/>
                  <a:sym typeface="Aileron Ultra-Bold"/>
                </a:rPr>
                <a:t>1</a:t>
              </a:r>
            </a:p>
          </p:txBody>
        </p:sp>
      </p:grpSp>
      <p:sp>
        <p:nvSpPr>
          <p:cNvPr id="34" name="TextBox 34">
            <a:extLst>
              <a:ext uri="{FF2B5EF4-FFF2-40B4-BE49-F238E27FC236}">
                <a16:creationId xmlns:a16="http://schemas.microsoft.com/office/drawing/2014/main" id="{1F8D0408-A876-A8EC-5791-59620E2EFC8E}"/>
              </a:ext>
            </a:extLst>
          </p:cNvPr>
          <p:cNvSpPr txBox="1"/>
          <p:nvPr/>
        </p:nvSpPr>
        <p:spPr>
          <a:xfrm>
            <a:off x="3735479" y="2781723"/>
            <a:ext cx="3235874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5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il Fatface" panose="02000503000000020003" pitchFamily="2" charset="0"/>
                <a:ea typeface="Aileron Bold"/>
                <a:cs typeface="Aileron Bold"/>
                <a:sym typeface="Aileron Bold"/>
              </a:rPr>
              <a:t>1372 HORAS DE FORMACIÓN </a:t>
            </a:r>
          </a:p>
        </p:txBody>
      </p:sp>
      <p:grpSp>
        <p:nvGrpSpPr>
          <p:cNvPr id="35" name="Group 35">
            <a:extLst>
              <a:ext uri="{FF2B5EF4-FFF2-40B4-BE49-F238E27FC236}">
                <a16:creationId xmlns:a16="http://schemas.microsoft.com/office/drawing/2014/main" id="{EA6631BF-ADA8-A8CB-C3E8-656A1ADFBFC1}"/>
              </a:ext>
            </a:extLst>
          </p:cNvPr>
          <p:cNvGrpSpPr/>
          <p:nvPr/>
        </p:nvGrpSpPr>
        <p:grpSpPr>
          <a:xfrm>
            <a:off x="2662286" y="2512693"/>
            <a:ext cx="910277" cy="1386732"/>
            <a:chOff x="0" y="0"/>
            <a:chExt cx="1044123" cy="2052334"/>
          </a:xfrm>
        </p:grpSpPr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E564537B-6937-9677-07BF-28D5DDDABE13}"/>
                </a:ext>
              </a:extLst>
            </p:cNvPr>
            <p:cNvSpPr/>
            <p:nvPr/>
          </p:nvSpPr>
          <p:spPr>
            <a:xfrm>
              <a:off x="0" y="0"/>
              <a:ext cx="1044123" cy="2052334"/>
            </a:xfrm>
            <a:custGeom>
              <a:avLst/>
              <a:gdLst/>
              <a:ahLst/>
              <a:cxnLst/>
              <a:rect l="l" t="t" r="r" b="b"/>
              <a:pathLst>
                <a:path w="1044123" h="2052334">
                  <a:moveTo>
                    <a:pt x="0" y="0"/>
                  </a:moveTo>
                  <a:lnTo>
                    <a:pt x="1044123" y="0"/>
                  </a:lnTo>
                  <a:lnTo>
                    <a:pt x="1044123" y="2052334"/>
                  </a:lnTo>
                  <a:lnTo>
                    <a:pt x="0" y="2052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8280" r="-48280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TextBox 37">
              <a:extLst>
                <a:ext uri="{FF2B5EF4-FFF2-40B4-BE49-F238E27FC236}">
                  <a16:creationId xmlns:a16="http://schemas.microsoft.com/office/drawing/2014/main" id="{12C8EAEC-A965-14B3-212C-35CE0860FD1A}"/>
                </a:ext>
              </a:extLst>
            </p:cNvPr>
            <p:cNvSpPr txBox="1"/>
            <p:nvPr/>
          </p:nvSpPr>
          <p:spPr>
            <a:xfrm>
              <a:off x="120526" y="606907"/>
              <a:ext cx="772780" cy="7443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716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9BBB59">
                      <a:lumMod val="75000"/>
                    </a:srgbClr>
                  </a:solidFill>
                  <a:effectLst/>
                  <a:uLnTx/>
                  <a:uFillTx/>
                  <a:latin typeface="Aileron Ultra-Bold"/>
                  <a:ea typeface="Aileron Ultra-Bold"/>
                  <a:cs typeface="Aileron Ultra-Bold"/>
                  <a:sym typeface="Aileron Ultra-Bold"/>
                </a:rPr>
                <a:t>2</a:t>
              </a:r>
            </a:p>
          </p:txBody>
        </p:sp>
      </p:grpSp>
      <p:sp>
        <p:nvSpPr>
          <p:cNvPr id="38" name="TextBox 38">
            <a:extLst>
              <a:ext uri="{FF2B5EF4-FFF2-40B4-BE49-F238E27FC236}">
                <a16:creationId xmlns:a16="http://schemas.microsoft.com/office/drawing/2014/main" id="{CDB456A6-1DED-51F6-CEC2-C3B5F9B121CD}"/>
              </a:ext>
            </a:extLst>
          </p:cNvPr>
          <p:cNvSpPr txBox="1"/>
          <p:nvPr/>
        </p:nvSpPr>
        <p:spPr>
          <a:xfrm>
            <a:off x="3712223" y="4671131"/>
            <a:ext cx="3551121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5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il Fatface" panose="02000503000000020003" pitchFamily="2" charset="0"/>
                <a:ea typeface="+mn-ea"/>
                <a:cs typeface="+mn-cs"/>
                <a:sym typeface="Aileron Bold"/>
              </a:rPr>
              <a:t>1042 INSCRIPCIONES </a:t>
            </a: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DEC25ED1-AD7A-A474-CC1B-613E7E872C6C}"/>
              </a:ext>
            </a:extLst>
          </p:cNvPr>
          <p:cNvGrpSpPr/>
          <p:nvPr/>
        </p:nvGrpSpPr>
        <p:grpSpPr>
          <a:xfrm>
            <a:off x="2580816" y="4388069"/>
            <a:ext cx="908116" cy="1438157"/>
            <a:chOff x="24272" y="26555"/>
            <a:chExt cx="1044123" cy="2052334"/>
          </a:xfrm>
        </p:grpSpPr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D39983D3-78B8-F6C3-3C70-FC01590A606D}"/>
                </a:ext>
              </a:extLst>
            </p:cNvPr>
            <p:cNvSpPr/>
            <p:nvPr/>
          </p:nvSpPr>
          <p:spPr>
            <a:xfrm>
              <a:off x="24272" y="26555"/>
              <a:ext cx="1044123" cy="2052334"/>
            </a:xfrm>
            <a:custGeom>
              <a:avLst/>
              <a:gdLst/>
              <a:ahLst/>
              <a:cxnLst/>
              <a:rect l="l" t="t" r="r" b="b"/>
              <a:pathLst>
                <a:path w="1044123" h="2052334">
                  <a:moveTo>
                    <a:pt x="0" y="0"/>
                  </a:moveTo>
                  <a:lnTo>
                    <a:pt x="1044123" y="0"/>
                  </a:lnTo>
                  <a:lnTo>
                    <a:pt x="1044123" y="2052334"/>
                  </a:lnTo>
                  <a:lnTo>
                    <a:pt x="0" y="2052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8280" r="-48280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TextBox 41">
              <a:extLst>
                <a:ext uri="{FF2B5EF4-FFF2-40B4-BE49-F238E27FC236}">
                  <a16:creationId xmlns:a16="http://schemas.microsoft.com/office/drawing/2014/main" id="{1A596D29-1058-3A75-E051-3D8767A807E0}"/>
                </a:ext>
              </a:extLst>
            </p:cNvPr>
            <p:cNvSpPr txBox="1"/>
            <p:nvPr/>
          </p:nvSpPr>
          <p:spPr>
            <a:xfrm>
              <a:off x="135370" y="666509"/>
              <a:ext cx="772779" cy="7443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716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9BBB59">
                      <a:lumMod val="75000"/>
                    </a:srgbClr>
                  </a:solidFill>
                  <a:effectLst/>
                  <a:uLnTx/>
                  <a:uFillTx/>
                  <a:latin typeface="Aileron Ultra-Bold"/>
                  <a:ea typeface="Aileron Ultra-Bold"/>
                  <a:cs typeface="Aileron Ultra-Bold"/>
                  <a:sym typeface="Aileron Ultra-Bold"/>
                </a:rPr>
                <a:t>3</a:t>
              </a:r>
            </a:p>
          </p:txBody>
        </p:sp>
      </p:grpSp>
      <p:sp>
        <p:nvSpPr>
          <p:cNvPr id="42" name="TextBox 42">
            <a:extLst>
              <a:ext uri="{FF2B5EF4-FFF2-40B4-BE49-F238E27FC236}">
                <a16:creationId xmlns:a16="http://schemas.microsoft.com/office/drawing/2014/main" id="{63906A98-E54D-838D-C0CA-DEA18E821352}"/>
              </a:ext>
            </a:extLst>
          </p:cNvPr>
          <p:cNvSpPr txBox="1"/>
          <p:nvPr/>
        </p:nvSpPr>
        <p:spPr>
          <a:xfrm>
            <a:off x="3712223" y="6541980"/>
            <a:ext cx="3972820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>
              <a:lnSpc>
                <a:spcPts val="3354"/>
              </a:lnSpc>
              <a:spcBef>
                <a:spcPct val="0"/>
              </a:spcBef>
              <a:defRPr sz="3200" b="1" spc="101">
                <a:solidFill>
                  <a:srgbClr val="FFFFFF"/>
                </a:solidFill>
                <a:latin typeface="Abril Fatface" panose="02000503000000020003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35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10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il Fatface" panose="02000503000000020003" pitchFamily="2" charset="0"/>
                <a:ea typeface="+mn-ea"/>
                <a:cs typeface="+mn-cs"/>
                <a:sym typeface="Aileron Bold"/>
              </a:rPr>
              <a:t>VALORACIÓN</a:t>
            </a:r>
            <a:r>
              <a:rPr kumimoji="0" lang="en-US" sz="2400" b="1" i="0" u="none" strike="noStrike" kern="1200" cap="none" spc="10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il Fatface" panose="02000503000000020003" pitchFamily="2" charset="0"/>
                <a:ea typeface="+mn-ea"/>
                <a:cs typeface="+mn-cs"/>
                <a:sym typeface="Aileron Bold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ts val="335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10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il Fatface" panose="02000503000000020003" pitchFamily="2" charset="0"/>
                <a:ea typeface="+mn-ea"/>
                <a:cs typeface="+mn-cs"/>
                <a:sym typeface="Aileron Bold"/>
              </a:rPr>
              <a:t>4,55 SOBRE 5 </a:t>
            </a:r>
          </a:p>
        </p:txBody>
      </p:sp>
      <p:grpSp>
        <p:nvGrpSpPr>
          <p:cNvPr id="43" name="Group 43">
            <a:extLst>
              <a:ext uri="{FF2B5EF4-FFF2-40B4-BE49-F238E27FC236}">
                <a16:creationId xmlns:a16="http://schemas.microsoft.com/office/drawing/2014/main" id="{82CD4620-2277-F466-6AA0-CC4182031467}"/>
              </a:ext>
            </a:extLst>
          </p:cNvPr>
          <p:cNvGrpSpPr/>
          <p:nvPr/>
        </p:nvGrpSpPr>
        <p:grpSpPr>
          <a:xfrm>
            <a:off x="2648052" y="6314369"/>
            <a:ext cx="870837" cy="1279137"/>
            <a:chOff x="5900" y="-430057"/>
            <a:chExt cx="1044123" cy="2052334"/>
          </a:xfrm>
        </p:grpSpPr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7A5156B2-DEC5-827E-9EBB-82EC9CDCF0EE}"/>
                </a:ext>
              </a:extLst>
            </p:cNvPr>
            <p:cNvSpPr/>
            <p:nvPr/>
          </p:nvSpPr>
          <p:spPr>
            <a:xfrm>
              <a:off x="5900" y="-430057"/>
              <a:ext cx="1044123" cy="2052334"/>
            </a:xfrm>
            <a:custGeom>
              <a:avLst/>
              <a:gdLst/>
              <a:ahLst/>
              <a:cxnLst/>
              <a:rect l="l" t="t" r="r" b="b"/>
              <a:pathLst>
                <a:path w="1044123" h="2052334">
                  <a:moveTo>
                    <a:pt x="0" y="0"/>
                  </a:moveTo>
                  <a:lnTo>
                    <a:pt x="1044123" y="0"/>
                  </a:lnTo>
                  <a:lnTo>
                    <a:pt x="1044123" y="2052334"/>
                  </a:lnTo>
                  <a:lnTo>
                    <a:pt x="0" y="2052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8280" r="-48280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TextBox 45">
              <a:extLst>
                <a:ext uri="{FF2B5EF4-FFF2-40B4-BE49-F238E27FC236}">
                  <a16:creationId xmlns:a16="http://schemas.microsoft.com/office/drawing/2014/main" id="{C9FEF8B2-7905-949C-8CEE-B1549C83CC73}"/>
                </a:ext>
              </a:extLst>
            </p:cNvPr>
            <p:cNvSpPr txBox="1"/>
            <p:nvPr/>
          </p:nvSpPr>
          <p:spPr>
            <a:xfrm>
              <a:off x="100580" y="223957"/>
              <a:ext cx="772779" cy="7443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716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9BBB59">
                      <a:lumMod val="75000"/>
                    </a:srgbClr>
                  </a:solidFill>
                  <a:effectLst/>
                  <a:uLnTx/>
                  <a:uFillTx/>
                  <a:latin typeface="Aileron Ultra-Bold"/>
                  <a:ea typeface="Aileron Ultra-Bold"/>
                  <a:cs typeface="Aileron Ultra-Bold"/>
                  <a:sym typeface="Aileron Ultra-Bold"/>
                </a:rPr>
                <a:t>4</a:t>
              </a:r>
            </a:p>
          </p:txBody>
        </p:sp>
      </p:grpSp>
      <p:sp>
        <p:nvSpPr>
          <p:cNvPr id="46" name="TextBox 46">
            <a:extLst>
              <a:ext uri="{FF2B5EF4-FFF2-40B4-BE49-F238E27FC236}">
                <a16:creationId xmlns:a16="http://schemas.microsoft.com/office/drawing/2014/main" id="{125D1824-89FB-652A-FEE0-FFA5DD9901FF}"/>
              </a:ext>
            </a:extLst>
          </p:cNvPr>
          <p:cNvSpPr txBox="1"/>
          <p:nvPr/>
        </p:nvSpPr>
        <p:spPr>
          <a:xfrm>
            <a:off x="3747843" y="8160260"/>
            <a:ext cx="3235874" cy="1278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5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10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il Fatface" panose="02000503000000020003" pitchFamily="2" charset="0"/>
                <a:ea typeface="+mn-ea"/>
                <a:cs typeface="+mn-cs"/>
                <a:sym typeface="Aileron Bold"/>
              </a:rPr>
              <a:t>TRANSFERENCIA DE CONOCIMIENTO ENTRE PARES </a:t>
            </a:r>
          </a:p>
        </p:txBody>
      </p:sp>
      <p:grpSp>
        <p:nvGrpSpPr>
          <p:cNvPr id="47" name="Group 47">
            <a:extLst>
              <a:ext uri="{FF2B5EF4-FFF2-40B4-BE49-F238E27FC236}">
                <a16:creationId xmlns:a16="http://schemas.microsoft.com/office/drawing/2014/main" id="{F9817C9F-3A39-5580-2E30-E329E2FEF223}"/>
              </a:ext>
            </a:extLst>
          </p:cNvPr>
          <p:cNvGrpSpPr/>
          <p:nvPr/>
        </p:nvGrpSpPr>
        <p:grpSpPr>
          <a:xfrm>
            <a:off x="2635279" y="8001127"/>
            <a:ext cx="878451" cy="1539644"/>
            <a:chOff x="0" y="0"/>
            <a:chExt cx="1044123" cy="2052334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F325EE5D-DA6D-87E6-56B1-71A1BA71A493}"/>
                </a:ext>
              </a:extLst>
            </p:cNvPr>
            <p:cNvSpPr/>
            <p:nvPr/>
          </p:nvSpPr>
          <p:spPr>
            <a:xfrm>
              <a:off x="0" y="0"/>
              <a:ext cx="1044123" cy="2052334"/>
            </a:xfrm>
            <a:custGeom>
              <a:avLst/>
              <a:gdLst/>
              <a:ahLst/>
              <a:cxnLst/>
              <a:rect l="l" t="t" r="r" b="b"/>
              <a:pathLst>
                <a:path w="1044123" h="2052334">
                  <a:moveTo>
                    <a:pt x="0" y="0"/>
                  </a:moveTo>
                  <a:lnTo>
                    <a:pt x="1044123" y="0"/>
                  </a:lnTo>
                  <a:lnTo>
                    <a:pt x="1044123" y="2052334"/>
                  </a:lnTo>
                  <a:lnTo>
                    <a:pt x="0" y="2052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8280" r="-48280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TextBox 49">
              <a:extLst>
                <a:ext uri="{FF2B5EF4-FFF2-40B4-BE49-F238E27FC236}">
                  <a16:creationId xmlns:a16="http://schemas.microsoft.com/office/drawing/2014/main" id="{7A0DAEF5-7C55-7CF2-9010-59F36AF1F460}"/>
                </a:ext>
              </a:extLst>
            </p:cNvPr>
            <p:cNvSpPr txBox="1"/>
            <p:nvPr/>
          </p:nvSpPr>
          <p:spPr>
            <a:xfrm>
              <a:off x="100580" y="706852"/>
              <a:ext cx="772779" cy="7443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716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9BBB59">
                      <a:lumMod val="75000"/>
                    </a:srgbClr>
                  </a:solidFill>
                  <a:effectLst/>
                  <a:uLnTx/>
                  <a:uFillTx/>
                  <a:latin typeface="Aileron Ultra-Bold"/>
                  <a:ea typeface="Aileron Ultra-Bold"/>
                  <a:cs typeface="Aileron Ultra-Bold"/>
                  <a:sym typeface="Aileron Ultra-Bold"/>
                </a:rPr>
                <a:t>5</a:t>
              </a:r>
            </a:p>
          </p:txBody>
        </p:sp>
      </p:grpSp>
      <p:sp>
        <p:nvSpPr>
          <p:cNvPr id="54" name="TextBox 46">
            <a:extLst>
              <a:ext uri="{FF2B5EF4-FFF2-40B4-BE49-F238E27FC236}">
                <a16:creationId xmlns:a16="http://schemas.microsoft.com/office/drawing/2014/main" id="{89C94E97-C7B1-808A-65A0-BFC20531A88B}"/>
              </a:ext>
            </a:extLst>
          </p:cNvPr>
          <p:cNvSpPr txBox="1"/>
          <p:nvPr/>
        </p:nvSpPr>
        <p:spPr>
          <a:xfrm>
            <a:off x="8386881" y="6540706"/>
            <a:ext cx="5368676" cy="839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35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Satisfacción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muy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alta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 de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manera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común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 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todas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 las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formaciones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 </a:t>
            </a:r>
          </a:p>
        </p:txBody>
      </p:sp>
      <p:sp>
        <p:nvSpPr>
          <p:cNvPr id="56" name="TextBox 6">
            <a:extLst>
              <a:ext uri="{FF2B5EF4-FFF2-40B4-BE49-F238E27FC236}">
                <a16:creationId xmlns:a16="http://schemas.microsoft.com/office/drawing/2014/main" id="{9E960F1F-D9C8-C7A6-32CA-D76EC745F536}"/>
              </a:ext>
            </a:extLst>
          </p:cNvPr>
          <p:cNvSpPr txBox="1"/>
          <p:nvPr/>
        </p:nvSpPr>
        <p:spPr>
          <a:xfrm>
            <a:off x="8323331" y="2687024"/>
            <a:ext cx="610404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Se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han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desarrollado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más del 87%  de las horas de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formación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planificadas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</a:t>
            </a: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193D6248-B317-ECAF-7CF1-9692345828AC}"/>
              </a:ext>
            </a:extLst>
          </p:cNvPr>
          <p:cNvSpPr txBox="1"/>
          <p:nvPr/>
        </p:nvSpPr>
        <p:spPr>
          <a:xfrm>
            <a:off x="8229167" y="4339612"/>
            <a:ext cx="6198207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La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ocupación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global ha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sido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del  64%,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destacando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la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preferencia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por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la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modalidad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semipresencial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"/>
              </a:rPr>
              <a:t> virtual o virtual </a:t>
            </a:r>
          </a:p>
        </p:txBody>
      </p:sp>
      <p:sp>
        <p:nvSpPr>
          <p:cNvPr id="60" name="TextBox 46">
            <a:extLst>
              <a:ext uri="{FF2B5EF4-FFF2-40B4-BE49-F238E27FC236}">
                <a16:creationId xmlns:a16="http://schemas.microsoft.com/office/drawing/2014/main" id="{3B150137-97A5-5604-8E43-5C6BB6BBAAFE}"/>
              </a:ext>
            </a:extLst>
          </p:cNvPr>
          <p:cNvSpPr txBox="1"/>
          <p:nvPr/>
        </p:nvSpPr>
        <p:spPr>
          <a:xfrm>
            <a:off x="8344596" y="8133460"/>
            <a:ext cx="5688022" cy="12691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35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29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docentes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 de entre las personas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colegiadas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han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ofrecido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impartido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formación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  <a:sym typeface="Aileron Bold"/>
              </a:rPr>
              <a:t> 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9FA70AE9-36D5-301E-52E2-13E84F3989E7}"/>
              </a:ext>
            </a:extLst>
          </p:cNvPr>
          <p:cNvGrpSpPr/>
          <p:nvPr/>
        </p:nvGrpSpPr>
        <p:grpSpPr>
          <a:xfrm rot="9016713">
            <a:off x="478815" y="863543"/>
            <a:ext cx="872423" cy="2452730"/>
            <a:chOff x="0" y="0"/>
            <a:chExt cx="146875" cy="412924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E3069F75-C869-CFFC-F759-D6AA0277C7EA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8">
              <a:extLst>
                <a:ext uri="{FF2B5EF4-FFF2-40B4-BE49-F238E27FC236}">
                  <a16:creationId xmlns:a16="http://schemas.microsoft.com/office/drawing/2014/main" id="{07767763-2EA4-54FD-0EE9-750E9F5C2F36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3">
            <a:extLst>
              <a:ext uri="{FF2B5EF4-FFF2-40B4-BE49-F238E27FC236}">
                <a16:creationId xmlns:a16="http://schemas.microsoft.com/office/drawing/2014/main" id="{DF2B9EBF-82E7-DE50-B370-0D742415B99A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F5D70E89-D2C6-B784-5652-68EE32862442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TextBox 5">
              <a:extLst>
                <a:ext uri="{FF2B5EF4-FFF2-40B4-BE49-F238E27FC236}">
                  <a16:creationId xmlns:a16="http://schemas.microsoft.com/office/drawing/2014/main" id="{C62B7C81-907A-B332-8D6C-3D31BBA3E850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Freeform 15">
            <a:extLst>
              <a:ext uri="{FF2B5EF4-FFF2-40B4-BE49-F238E27FC236}">
                <a16:creationId xmlns:a16="http://schemas.microsoft.com/office/drawing/2014/main" id="{6CB02846-BC3E-3CEF-64D3-7B7EEE950CB2}"/>
              </a:ext>
            </a:extLst>
          </p:cNvPr>
          <p:cNvSpPr/>
          <p:nvPr/>
        </p:nvSpPr>
        <p:spPr>
          <a:xfrm>
            <a:off x="294703" y="8848312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53" name="Freeform 12">
            <a:extLst>
              <a:ext uri="{FF2B5EF4-FFF2-40B4-BE49-F238E27FC236}">
                <a16:creationId xmlns:a16="http://schemas.microsoft.com/office/drawing/2014/main" id="{B29DDA73-A894-1F48-F000-E81F2935FE3D}"/>
              </a:ext>
            </a:extLst>
          </p:cNvPr>
          <p:cNvSpPr/>
          <p:nvPr/>
        </p:nvSpPr>
        <p:spPr>
          <a:xfrm rot="2761904" flipH="1">
            <a:off x="12377731" y="2087837"/>
            <a:ext cx="6962761" cy="6720961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55" name="TextBox 19">
            <a:extLst>
              <a:ext uri="{FF2B5EF4-FFF2-40B4-BE49-F238E27FC236}">
                <a16:creationId xmlns:a16="http://schemas.microsoft.com/office/drawing/2014/main" id="{F8390662-D30C-4C40-80F2-E6C5C40B2195}"/>
              </a:ext>
            </a:extLst>
          </p:cNvPr>
          <p:cNvSpPr txBox="1"/>
          <p:nvPr/>
        </p:nvSpPr>
        <p:spPr>
          <a:xfrm rot="16200000">
            <a:off x="11001531" y="4528108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Formación </a:t>
            </a:r>
          </a:p>
        </p:txBody>
      </p:sp>
      <p:sp>
        <p:nvSpPr>
          <p:cNvPr id="58" name="Freeform 12">
            <a:extLst>
              <a:ext uri="{FF2B5EF4-FFF2-40B4-BE49-F238E27FC236}">
                <a16:creationId xmlns:a16="http://schemas.microsoft.com/office/drawing/2014/main" id="{05D8B80F-AABD-6E2D-6074-CDE30B06C2C8}"/>
              </a:ext>
            </a:extLst>
          </p:cNvPr>
          <p:cNvSpPr/>
          <p:nvPr/>
        </p:nvSpPr>
        <p:spPr>
          <a:xfrm rot="18966634" flipH="1">
            <a:off x="8620520" y="6707064"/>
            <a:ext cx="6572423" cy="6321997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61" name="Freeform 17">
            <a:extLst>
              <a:ext uri="{FF2B5EF4-FFF2-40B4-BE49-F238E27FC236}">
                <a16:creationId xmlns:a16="http://schemas.microsoft.com/office/drawing/2014/main" id="{5A7EE810-8F25-4483-B334-6955601058F1}"/>
              </a:ext>
            </a:extLst>
          </p:cNvPr>
          <p:cNvSpPr/>
          <p:nvPr/>
        </p:nvSpPr>
        <p:spPr>
          <a:xfrm rot="2700000">
            <a:off x="415796" y="9204480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2" name="Freeform 17">
            <a:extLst>
              <a:ext uri="{FF2B5EF4-FFF2-40B4-BE49-F238E27FC236}">
                <a16:creationId xmlns:a16="http://schemas.microsoft.com/office/drawing/2014/main" id="{EE0F3A10-0C90-0089-4940-75A851CACBC2}"/>
              </a:ext>
            </a:extLst>
          </p:cNvPr>
          <p:cNvSpPr/>
          <p:nvPr/>
        </p:nvSpPr>
        <p:spPr>
          <a:xfrm rot="2700000" flipH="1">
            <a:off x="-653871" y="8347946"/>
            <a:ext cx="1639981" cy="1591038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138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11157-A167-D47D-FB5F-6F2FCBB82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7C95DB46-619C-D677-E577-C6CC52A22E45}"/>
              </a:ext>
            </a:extLst>
          </p:cNvPr>
          <p:cNvSpPr/>
          <p:nvPr/>
        </p:nvSpPr>
        <p:spPr>
          <a:xfrm rot="16200000">
            <a:off x="12319606" y="4247330"/>
            <a:ext cx="10477502" cy="1719633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F3D18BFC-F09C-2493-D31D-FCF4C35F2DD8}"/>
              </a:ext>
            </a:extLst>
          </p:cNvPr>
          <p:cNvSpPr txBox="1"/>
          <p:nvPr/>
        </p:nvSpPr>
        <p:spPr>
          <a:xfrm>
            <a:off x="3735479" y="2781723"/>
            <a:ext cx="3235874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5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il Fatface" panose="02000503000000020003" pitchFamily="2" charset="0"/>
                <a:ea typeface="Aileron Bold"/>
                <a:cs typeface="Aileron Bold"/>
                <a:sym typeface="Aileron Bold"/>
              </a:rPr>
              <a:t>1372HORAS DE FORMACIÓN </a:t>
            </a:r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A4BC7FE4-A9D5-3519-8E31-9B4530E94B2C}"/>
              </a:ext>
            </a:extLst>
          </p:cNvPr>
          <p:cNvSpPr/>
          <p:nvPr/>
        </p:nvSpPr>
        <p:spPr>
          <a:xfrm>
            <a:off x="2648052" y="6314369"/>
            <a:ext cx="870837" cy="1279137"/>
          </a:xfrm>
          <a:custGeom>
            <a:avLst/>
            <a:gdLst/>
            <a:ahLst/>
            <a:cxnLst/>
            <a:rect l="l" t="t" r="r" b="b"/>
            <a:pathLst>
              <a:path w="1044123" h="2052334">
                <a:moveTo>
                  <a:pt x="0" y="0"/>
                </a:moveTo>
                <a:lnTo>
                  <a:pt x="1044123" y="0"/>
                </a:lnTo>
                <a:lnTo>
                  <a:pt x="1044123" y="2052334"/>
                </a:lnTo>
                <a:lnTo>
                  <a:pt x="0" y="205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8280" r="-48280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D434A2BE-6BF5-E95B-673A-E483C8E7F847}"/>
              </a:ext>
            </a:extLst>
          </p:cNvPr>
          <p:cNvGrpSpPr/>
          <p:nvPr/>
        </p:nvGrpSpPr>
        <p:grpSpPr>
          <a:xfrm rot="9016713">
            <a:off x="478815" y="863543"/>
            <a:ext cx="872423" cy="2452730"/>
            <a:chOff x="0" y="0"/>
            <a:chExt cx="146875" cy="412924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DB597623-7A1A-C85B-FC24-04D86151C30A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8">
              <a:extLst>
                <a:ext uri="{FF2B5EF4-FFF2-40B4-BE49-F238E27FC236}">
                  <a16:creationId xmlns:a16="http://schemas.microsoft.com/office/drawing/2014/main" id="{D8823EEF-BA12-6A78-D3B4-CB85D45656FB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3">
            <a:extLst>
              <a:ext uri="{FF2B5EF4-FFF2-40B4-BE49-F238E27FC236}">
                <a16:creationId xmlns:a16="http://schemas.microsoft.com/office/drawing/2014/main" id="{A61E886D-74C3-E05A-4B16-D3A4FC29827B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A361E5BB-50AB-6E85-5471-C13DAC1E32E2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TextBox 5">
              <a:extLst>
                <a:ext uri="{FF2B5EF4-FFF2-40B4-BE49-F238E27FC236}">
                  <a16:creationId xmlns:a16="http://schemas.microsoft.com/office/drawing/2014/main" id="{5601A4B9-EF91-7B57-1C26-AE6F07A49764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Freeform 15">
            <a:extLst>
              <a:ext uri="{FF2B5EF4-FFF2-40B4-BE49-F238E27FC236}">
                <a16:creationId xmlns:a16="http://schemas.microsoft.com/office/drawing/2014/main" id="{3EEE5A1C-DB8B-1C7B-4BD9-97304618C8F4}"/>
              </a:ext>
            </a:extLst>
          </p:cNvPr>
          <p:cNvSpPr/>
          <p:nvPr/>
        </p:nvSpPr>
        <p:spPr>
          <a:xfrm>
            <a:off x="15838721" y="209807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53" name="Freeform 12">
            <a:extLst>
              <a:ext uri="{FF2B5EF4-FFF2-40B4-BE49-F238E27FC236}">
                <a16:creationId xmlns:a16="http://schemas.microsoft.com/office/drawing/2014/main" id="{74428606-0492-0C6B-57D9-D2101C0E5CD1}"/>
              </a:ext>
            </a:extLst>
          </p:cNvPr>
          <p:cNvSpPr/>
          <p:nvPr/>
        </p:nvSpPr>
        <p:spPr>
          <a:xfrm rot="2797212" flipH="1">
            <a:off x="-367484" y="1989393"/>
            <a:ext cx="6901906" cy="6497906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55" name="TextBox 19">
            <a:extLst>
              <a:ext uri="{FF2B5EF4-FFF2-40B4-BE49-F238E27FC236}">
                <a16:creationId xmlns:a16="http://schemas.microsoft.com/office/drawing/2014/main" id="{8CDF67FC-15D6-D60F-3FA4-C03E962D8D29}"/>
              </a:ext>
            </a:extLst>
          </p:cNvPr>
          <p:cNvSpPr txBox="1"/>
          <p:nvPr/>
        </p:nvSpPr>
        <p:spPr>
          <a:xfrm rot="16200000">
            <a:off x="11001531" y="4528108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Formación </a:t>
            </a:r>
          </a:p>
        </p:txBody>
      </p:sp>
      <p:sp>
        <p:nvSpPr>
          <p:cNvPr id="58" name="Freeform 12">
            <a:extLst>
              <a:ext uri="{FF2B5EF4-FFF2-40B4-BE49-F238E27FC236}">
                <a16:creationId xmlns:a16="http://schemas.microsoft.com/office/drawing/2014/main" id="{9E38B729-00BD-9D89-A474-BF6F583D0332}"/>
              </a:ext>
            </a:extLst>
          </p:cNvPr>
          <p:cNvSpPr/>
          <p:nvPr/>
        </p:nvSpPr>
        <p:spPr>
          <a:xfrm rot="18966634" flipH="1">
            <a:off x="3696691" y="753730"/>
            <a:ext cx="9573021" cy="9208697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61" name="Freeform 17">
            <a:extLst>
              <a:ext uri="{FF2B5EF4-FFF2-40B4-BE49-F238E27FC236}">
                <a16:creationId xmlns:a16="http://schemas.microsoft.com/office/drawing/2014/main" id="{69B012FB-2A35-834B-369B-079819A89F20}"/>
              </a:ext>
            </a:extLst>
          </p:cNvPr>
          <p:cNvSpPr/>
          <p:nvPr/>
        </p:nvSpPr>
        <p:spPr>
          <a:xfrm rot="2700000">
            <a:off x="15868333" y="655394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2" name="Freeform 17">
            <a:extLst>
              <a:ext uri="{FF2B5EF4-FFF2-40B4-BE49-F238E27FC236}">
                <a16:creationId xmlns:a16="http://schemas.microsoft.com/office/drawing/2014/main" id="{EC6AE49C-018A-B2E6-4D56-65E69F598E5A}"/>
              </a:ext>
            </a:extLst>
          </p:cNvPr>
          <p:cNvSpPr/>
          <p:nvPr/>
        </p:nvSpPr>
        <p:spPr>
          <a:xfrm rot="2503669" flipH="1">
            <a:off x="17063993" y="240474"/>
            <a:ext cx="1285809" cy="1462151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TextBox 36">
            <a:extLst>
              <a:ext uri="{FF2B5EF4-FFF2-40B4-BE49-F238E27FC236}">
                <a16:creationId xmlns:a16="http://schemas.microsoft.com/office/drawing/2014/main" id="{2C71077D-1D08-E21F-5514-7AE901F025CA}"/>
              </a:ext>
            </a:extLst>
          </p:cNvPr>
          <p:cNvSpPr txBox="1"/>
          <p:nvPr/>
        </p:nvSpPr>
        <p:spPr>
          <a:xfrm>
            <a:off x="2226280" y="7137611"/>
            <a:ext cx="1193574" cy="1019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 b="1" dirty="0">
                <a:solidFill>
                  <a:srgbClr val="FFFFFF"/>
                </a:solidFill>
                <a:latin typeface="TT Fors Bold"/>
                <a:ea typeface="TT Fors Bold"/>
                <a:cs typeface="TT Fors Bold"/>
                <a:sym typeface="TT Fors Bold"/>
              </a:rPr>
              <a:t>3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60" name="Gráfico 59">
                <a:extLst>
                  <a:ext uri="{FF2B5EF4-FFF2-40B4-BE49-F238E27FC236}">
                    <a16:creationId xmlns:a16="http://schemas.microsoft.com/office/drawing/2014/main" id="{85781DCE-B78B-50D7-E82A-81B8544AC51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715895700"/>
                  </p:ext>
                </p:extLst>
              </p:nvPr>
            </p:nvGraphicFramePr>
            <p:xfrm>
              <a:off x="3795732" y="808610"/>
              <a:ext cx="11129451" cy="403009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60" name="Gráfico 59">
                <a:extLst>
                  <a:ext uri="{FF2B5EF4-FFF2-40B4-BE49-F238E27FC236}">
                    <a16:creationId xmlns:a16="http://schemas.microsoft.com/office/drawing/2014/main" id="{85781DCE-B78B-50D7-E82A-81B8544AC51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95732" y="808610"/>
                <a:ext cx="11129451" cy="40300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65" name="Gráfico 64">
                <a:extLst>
                  <a:ext uri="{FF2B5EF4-FFF2-40B4-BE49-F238E27FC236}">
                    <a16:creationId xmlns:a16="http://schemas.microsoft.com/office/drawing/2014/main" id="{24FC728C-3CE0-D34E-2B97-0A79970E713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541258029"/>
                  </p:ext>
                </p:extLst>
              </p:nvPr>
            </p:nvGraphicFramePr>
            <p:xfrm>
              <a:off x="4562816" y="5910268"/>
              <a:ext cx="10129311" cy="347386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8"/>
              </a:graphicData>
            </a:graphic>
          </p:graphicFrame>
        </mc:Choice>
        <mc:Fallback xmlns="">
          <p:pic>
            <p:nvPicPr>
              <p:cNvPr id="65" name="Gráfico 64">
                <a:extLst>
                  <a:ext uri="{FF2B5EF4-FFF2-40B4-BE49-F238E27FC236}">
                    <a16:creationId xmlns:a16="http://schemas.microsoft.com/office/drawing/2014/main" id="{24FC728C-3CE0-D34E-2B97-0A79970E713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62816" y="5910268"/>
                <a:ext cx="10129311" cy="347386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2329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0A459-5C4B-1619-122D-F4BF6B54F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15EBBC50-93BF-E3E7-302D-15B351581686}"/>
              </a:ext>
            </a:extLst>
          </p:cNvPr>
          <p:cNvSpPr/>
          <p:nvPr/>
        </p:nvSpPr>
        <p:spPr>
          <a:xfrm rot="16200000">
            <a:off x="12319606" y="4247330"/>
            <a:ext cx="10477502" cy="1719633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7" name="Freeform 15">
            <a:extLst>
              <a:ext uri="{FF2B5EF4-FFF2-40B4-BE49-F238E27FC236}">
                <a16:creationId xmlns:a16="http://schemas.microsoft.com/office/drawing/2014/main" id="{2667E707-2C44-0A1A-C4C9-BB40D5A02899}"/>
              </a:ext>
            </a:extLst>
          </p:cNvPr>
          <p:cNvSpPr/>
          <p:nvPr/>
        </p:nvSpPr>
        <p:spPr>
          <a:xfrm>
            <a:off x="294703" y="8848312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53" name="Freeform 12">
            <a:extLst>
              <a:ext uri="{FF2B5EF4-FFF2-40B4-BE49-F238E27FC236}">
                <a16:creationId xmlns:a16="http://schemas.microsoft.com/office/drawing/2014/main" id="{9807B607-7EB4-1423-E5D9-05B8AF8331E7}"/>
              </a:ext>
            </a:extLst>
          </p:cNvPr>
          <p:cNvSpPr/>
          <p:nvPr/>
        </p:nvSpPr>
        <p:spPr>
          <a:xfrm rot="2735098" flipH="1">
            <a:off x="4911015" y="1723906"/>
            <a:ext cx="6739969" cy="6691112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55" name="TextBox 19">
            <a:extLst>
              <a:ext uri="{FF2B5EF4-FFF2-40B4-BE49-F238E27FC236}">
                <a16:creationId xmlns:a16="http://schemas.microsoft.com/office/drawing/2014/main" id="{1A5F6127-AED1-6898-01B4-B4DA3984AAC7}"/>
              </a:ext>
            </a:extLst>
          </p:cNvPr>
          <p:cNvSpPr txBox="1"/>
          <p:nvPr/>
        </p:nvSpPr>
        <p:spPr>
          <a:xfrm rot="16200000">
            <a:off x="11001531" y="4528108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Formación </a:t>
            </a:r>
          </a:p>
        </p:txBody>
      </p:sp>
      <p:sp>
        <p:nvSpPr>
          <p:cNvPr id="58" name="Freeform 12">
            <a:extLst>
              <a:ext uri="{FF2B5EF4-FFF2-40B4-BE49-F238E27FC236}">
                <a16:creationId xmlns:a16="http://schemas.microsoft.com/office/drawing/2014/main" id="{63F8CDC2-B86A-2701-93C3-2349EC21D606}"/>
              </a:ext>
            </a:extLst>
          </p:cNvPr>
          <p:cNvSpPr/>
          <p:nvPr/>
        </p:nvSpPr>
        <p:spPr>
          <a:xfrm rot="19003437" flipH="1">
            <a:off x="5087908" y="5519580"/>
            <a:ext cx="6687025" cy="6389594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61" name="Freeform 17">
            <a:extLst>
              <a:ext uri="{FF2B5EF4-FFF2-40B4-BE49-F238E27FC236}">
                <a16:creationId xmlns:a16="http://schemas.microsoft.com/office/drawing/2014/main" id="{BA73CF4A-72FA-5451-EF0B-228C31E1C3C1}"/>
              </a:ext>
            </a:extLst>
          </p:cNvPr>
          <p:cNvSpPr/>
          <p:nvPr/>
        </p:nvSpPr>
        <p:spPr>
          <a:xfrm rot="2700000">
            <a:off x="415796" y="9204480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2" name="Freeform 17">
            <a:extLst>
              <a:ext uri="{FF2B5EF4-FFF2-40B4-BE49-F238E27FC236}">
                <a16:creationId xmlns:a16="http://schemas.microsoft.com/office/drawing/2014/main" id="{68C14CDA-87D6-33A4-89C2-4D8CA5C76014}"/>
              </a:ext>
            </a:extLst>
          </p:cNvPr>
          <p:cNvSpPr/>
          <p:nvPr/>
        </p:nvSpPr>
        <p:spPr>
          <a:xfrm rot="2766703" flipH="1">
            <a:off x="-653871" y="8347946"/>
            <a:ext cx="1639981" cy="1591038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TextBox 36">
            <a:extLst>
              <a:ext uri="{FF2B5EF4-FFF2-40B4-BE49-F238E27FC236}">
                <a16:creationId xmlns:a16="http://schemas.microsoft.com/office/drawing/2014/main" id="{75762C81-14D1-2389-CFE4-17267AF8915A}"/>
              </a:ext>
            </a:extLst>
          </p:cNvPr>
          <p:cNvSpPr txBox="1"/>
          <p:nvPr/>
        </p:nvSpPr>
        <p:spPr>
          <a:xfrm>
            <a:off x="2226280" y="7137611"/>
            <a:ext cx="1193574" cy="1019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 b="1" dirty="0">
                <a:solidFill>
                  <a:srgbClr val="FFFFFF"/>
                </a:solidFill>
                <a:latin typeface="TT Fors Bold"/>
                <a:ea typeface="TT Fors Bold"/>
                <a:cs typeface="TT Fors Bold"/>
                <a:sym typeface="TT Fors Bold"/>
              </a:rPr>
              <a:t>3</a:t>
            </a:r>
          </a:p>
        </p:txBody>
      </p:sp>
      <p:sp>
        <p:nvSpPr>
          <p:cNvPr id="54" name="TextBox 20">
            <a:extLst>
              <a:ext uri="{FF2B5EF4-FFF2-40B4-BE49-F238E27FC236}">
                <a16:creationId xmlns:a16="http://schemas.microsoft.com/office/drawing/2014/main" id="{FC53AA40-3417-63FB-0E4B-535877C0FDB7}"/>
              </a:ext>
            </a:extLst>
          </p:cNvPr>
          <p:cNvSpPr txBox="1"/>
          <p:nvPr/>
        </p:nvSpPr>
        <p:spPr>
          <a:xfrm>
            <a:off x="1308458" y="7604872"/>
            <a:ext cx="6414747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9"/>
              </a:lnSpc>
              <a:spcBef>
                <a:spcPct val="0"/>
              </a:spcBef>
            </a:pPr>
            <a:r>
              <a:rPr lang="en-US" sz="4299" dirty="0">
                <a:solidFill>
                  <a:srgbClr val="829125"/>
                </a:solidFill>
                <a:latin typeface="Abril Fatface"/>
                <a:ea typeface="Abril Fatface"/>
                <a:cs typeface="Abril Fatface"/>
                <a:sym typeface="Abril Fatface"/>
              </a:rPr>
              <a:t>Necesidades formativas </a:t>
            </a:r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603A008B-DD3C-AD11-2F17-C84BB5440B36}"/>
              </a:ext>
            </a:extLst>
          </p:cNvPr>
          <p:cNvSpPr txBox="1"/>
          <p:nvPr/>
        </p:nvSpPr>
        <p:spPr>
          <a:xfrm>
            <a:off x="8740005" y="7647200"/>
            <a:ext cx="7726453" cy="719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dirty="0">
                <a:solidFill>
                  <a:srgbClr val="829125"/>
                </a:solidFill>
                <a:latin typeface="Abril Fatface"/>
                <a:ea typeface="Abril Fatface"/>
                <a:cs typeface="Abril Fatface"/>
                <a:sym typeface="Abril Fatface"/>
              </a:rPr>
              <a:t>Formaciones más demandadas 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7E033B0D-A9DC-B89E-48C8-A2FD7D6C3A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271" y="337336"/>
            <a:ext cx="1818478" cy="1970316"/>
          </a:xfrm>
          <a:prstGeom prst="rect">
            <a:avLst/>
          </a:prstGeom>
        </p:spPr>
      </p:pic>
      <p:pic>
        <p:nvPicPr>
          <p:cNvPr id="2053" name="Picture 5" descr="Imagen">
            <a:extLst>
              <a:ext uri="{FF2B5EF4-FFF2-40B4-BE49-F238E27FC236}">
                <a16:creationId xmlns:a16="http://schemas.microsoft.com/office/drawing/2014/main" id="{96F2745A-381D-F034-D018-B29B1629D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779" y="2614718"/>
            <a:ext cx="1790309" cy="223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Imagen">
            <a:extLst>
              <a:ext uri="{FF2B5EF4-FFF2-40B4-BE49-F238E27FC236}">
                <a16:creationId xmlns:a16="http://schemas.microsoft.com/office/drawing/2014/main" id="{99832591-15ED-E336-5597-DE654B556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601" y="5069462"/>
            <a:ext cx="1790310" cy="223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8">
            <a:extLst>
              <a:ext uri="{FF2B5EF4-FFF2-40B4-BE49-F238E27FC236}">
                <a16:creationId xmlns:a16="http://schemas.microsoft.com/office/drawing/2014/main" id="{A017F162-17BB-C8FE-824E-EF9271C1A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1813" y="17145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0" name="Freeform 2">
            <a:extLst>
              <a:ext uri="{FF2B5EF4-FFF2-40B4-BE49-F238E27FC236}">
                <a16:creationId xmlns:a16="http://schemas.microsoft.com/office/drawing/2014/main" id="{13BB1CD9-F787-B684-DF7A-6ED5E4E2A899}"/>
              </a:ext>
            </a:extLst>
          </p:cNvPr>
          <p:cNvSpPr/>
          <p:nvPr/>
        </p:nvSpPr>
        <p:spPr>
          <a:xfrm>
            <a:off x="10987781" y="422034"/>
            <a:ext cx="5176922" cy="6986053"/>
          </a:xfrm>
          <a:custGeom>
            <a:avLst/>
            <a:gdLst/>
            <a:ahLst/>
            <a:cxnLst/>
            <a:rect l="l" t="t" r="r" b="b"/>
            <a:pathLst>
              <a:path w="8324070" h="8693546">
                <a:moveTo>
                  <a:pt x="0" y="0"/>
                </a:moveTo>
                <a:lnTo>
                  <a:pt x="8324070" y="0"/>
                </a:lnTo>
                <a:lnTo>
                  <a:pt x="8324070" y="8693545"/>
                </a:lnTo>
                <a:lnTo>
                  <a:pt x="0" y="86935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2" name="TextBox 6">
            <a:extLst>
              <a:ext uri="{FF2B5EF4-FFF2-40B4-BE49-F238E27FC236}">
                <a16:creationId xmlns:a16="http://schemas.microsoft.com/office/drawing/2014/main" id="{3C964FC3-D07A-2A36-ACF4-CF24EA56476A}"/>
              </a:ext>
            </a:extLst>
          </p:cNvPr>
          <p:cNvSpPr txBox="1"/>
          <p:nvPr/>
        </p:nvSpPr>
        <p:spPr>
          <a:xfrm>
            <a:off x="11067360" y="876296"/>
            <a:ext cx="1408350" cy="13030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ctr">
              <a:lnSpc>
                <a:spcPts val="10056"/>
              </a:lnSpc>
            </a:pPr>
            <a:r>
              <a:rPr lang="en-US" sz="8451" b="1" dirty="0">
                <a:solidFill>
                  <a:srgbClr val="66711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1</a:t>
            </a:r>
          </a:p>
        </p:txBody>
      </p:sp>
      <p:sp>
        <p:nvSpPr>
          <p:cNvPr id="56" name="TextBox 4">
            <a:extLst>
              <a:ext uri="{FF2B5EF4-FFF2-40B4-BE49-F238E27FC236}">
                <a16:creationId xmlns:a16="http://schemas.microsoft.com/office/drawing/2014/main" id="{BC356DC4-C54A-2AA7-3FA5-E8C237195B30}"/>
              </a:ext>
            </a:extLst>
          </p:cNvPr>
          <p:cNvSpPr txBox="1"/>
          <p:nvPr/>
        </p:nvSpPr>
        <p:spPr>
          <a:xfrm>
            <a:off x="12621597" y="837585"/>
            <a:ext cx="3159446" cy="9189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dirty="0">
                <a:solidFill>
                  <a:srgbClr val="66711F"/>
                </a:solidFill>
                <a:latin typeface="Abril Fatface" panose="02000503000000020003" pitchFamily="2" charset="0"/>
                <a:ea typeface="Montaser Arabic Ultra-Bold"/>
                <a:cs typeface="Montaser Arabic Ultra-Bold"/>
                <a:sym typeface="Montaser Arabic Ultra-Bold"/>
              </a:rPr>
              <a:t>RIESGOS EN INFANCIA Y ADOLESCENCIA DESDE EL ENFOQUE DEL TRABAJO SOCIAL</a:t>
            </a:r>
          </a:p>
          <a:p>
            <a:pPr marL="0" lvl="0" indent="0" algn="just">
              <a:lnSpc>
                <a:spcPts val="397"/>
              </a:lnSpc>
              <a:spcBef>
                <a:spcPct val="0"/>
              </a:spcBef>
            </a:pPr>
            <a:endParaRPr lang="en-US" dirty="0">
              <a:solidFill>
                <a:srgbClr val="66711F"/>
              </a:solidFill>
              <a:latin typeface="Abril Fatface" panose="02000503000000020003" pitchFamily="2" charset="0"/>
              <a:ea typeface="Montaser Arabic Ultra-Bold"/>
              <a:cs typeface="Montaser Arabic Ultra-Bold"/>
              <a:sym typeface="Montaser Arabic Ultra-Bold"/>
            </a:endParaRPr>
          </a:p>
        </p:txBody>
      </p:sp>
      <p:sp>
        <p:nvSpPr>
          <p:cNvPr id="60" name="TextBox 5">
            <a:extLst>
              <a:ext uri="{FF2B5EF4-FFF2-40B4-BE49-F238E27FC236}">
                <a16:creationId xmlns:a16="http://schemas.microsoft.com/office/drawing/2014/main" id="{712D0D81-E7DD-8796-9B1E-DB58ECBD836D}"/>
              </a:ext>
            </a:extLst>
          </p:cNvPr>
          <p:cNvSpPr txBox="1"/>
          <p:nvPr/>
        </p:nvSpPr>
        <p:spPr>
          <a:xfrm>
            <a:off x="12621597" y="1588154"/>
            <a:ext cx="3097311" cy="6664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400" dirty="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40 alumnos/a </a:t>
            </a:r>
          </a:p>
          <a:p>
            <a:pPr marL="0" lvl="0" indent="0" algn="ctr">
              <a:lnSpc>
                <a:spcPts val="2764"/>
              </a:lnSpc>
            </a:pPr>
            <a:r>
              <a:rPr lang="en-US" sz="1400" dirty="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Online </a:t>
            </a:r>
          </a:p>
        </p:txBody>
      </p:sp>
      <p:sp>
        <p:nvSpPr>
          <p:cNvPr id="63" name="TextBox 6">
            <a:extLst>
              <a:ext uri="{FF2B5EF4-FFF2-40B4-BE49-F238E27FC236}">
                <a16:creationId xmlns:a16="http://schemas.microsoft.com/office/drawing/2014/main" id="{2BE50427-62C2-69D9-C3DE-884C28E1F5FA}"/>
              </a:ext>
            </a:extLst>
          </p:cNvPr>
          <p:cNvSpPr txBox="1"/>
          <p:nvPr/>
        </p:nvSpPr>
        <p:spPr>
          <a:xfrm>
            <a:off x="11132156" y="3286102"/>
            <a:ext cx="1408350" cy="13030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ctr">
              <a:lnSpc>
                <a:spcPts val="10056"/>
              </a:lnSpc>
            </a:pPr>
            <a:r>
              <a:rPr lang="en-US" sz="8451" b="1" dirty="0">
                <a:solidFill>
                  <a:srgbClr val="66711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2</a:t>
            </a:r>
          </a:p>
        </p:txBody>
      </p:sp>
      <p:sp>
        <p:nvSpPr>
          <p:cNvPr id="2048" name="TextBox 6">
            <a:extLst>
              <a:ext uri="{FF2B5EF4-FFF2-40B4-BE49-F238E27FC236}">
                <a16:creationId xmlns:a16="http://schemas.microsoft.com/office/drawing/2014/main" id="{07B646CA-3D64-3CE9-73FB-94A3E8034097}"/>
              </a:ext>
            </a:extLst>
          </p:cNvPr>
          <p:cNvSpPr txBox="1"/>
          <p:nvPr/>
        </p:nvSpPr>
        <p:spPr>
          <a:xfrm>
            <a:off x="11031918" y="5715646"/>
            <a:ext cx="1408350" cy="13030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ctr">
              <a:lnSpc>
                <a:spcPts val="10056"/>
              </a:lnSpc>
            </a:pPr>
            <a:r>
              <a:rPr lang="en-US" sz="8451" b="1" dirty="0">
                <a:solidFill>
                  <a:srgbClr val="66711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3</a:t>
            </a:r>
          </a:p>
        </p:txBody>
      </p:sp>
      <p:sp>
        <p:nvSpPr>
          <p:cNvPr id="2049" name="TextBox 4">
            <a:extLst>
              <a:ext uri="{FF2B5EF4-FFF2-40B4-BE49-F238E27FC236}">
                <a16:creationId xmlns:a16="http://schemas.microsoft.com/office/drawing/2014/main" id="{760C3CE2-A410-9E4E-12DC-8A08D1B53BDE}"/>
              </a:ext>
            </a:extLst>
          </p:cNvPr>
          <p:cNvSpPr txBox="1"/>
          <p:nvPr/>
        </p:nvSpPr>
        <p:spPr>
          <a:xfrm>
            <a:off x="12603231" y="3309448"/>
            <a:ext cx="3159446" cy="495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dirty="0">
                <a:solidFill>
                  <a:srgbClr val="66711F"/>
                </a:solidFill>
                <a:latin typeface="Abril Fatface" panose="02000503000000020003" pitchFamily="2" charset="0"/>
                <a:ea typeface="Montaser Arabic Ultra-Bold"/>
                <a:cs typeface="Montaser Arabic Ultra-Bold"/>
                <a:sym typeface="Montaser Arabic Ultra-Bold"/>
              </a:rPr>
              <a:t>APEGO, TRAUMA Y RELACIÓN DE AYUDA</a:t>
            </a:r>
          </a:p>
          <a:p>
            <a:pPr marL="0" lvl="0" indent="0" algn="just">
              <a:lnSpc>
                <a:spcPts val="397"/>
              </a:lnSpc>
              <a:spcBef>
                <a:spcPct val="0"/>
              </a:spcBef>
            </a:pPr>
            <a:endParaRPr lang="en-US" sz="1400" dirty="0">
              <a:solidFill>
                <a:srgbClr val="66711F"/>
              </a:solidFill>
              <a:latin typeface="Abril Fatface" panose="02000503000000020003" pitchFamily="2" charset="0"/>
              <a:ea typeface="Montaser Arabic Ultra-Bold"/>
              <a:cs typeface="Montaser Arabic Ultra-Bold"/>
              <a:sym typeface="Montaser Arabic Ultra-Bold"/>
            </a:endParaRPr>
          </a:p>
        </p:txBody>
      </p:sp>
      <p:sp>
        <p:nvSpPr>
          <p:cNvPr id="2050" name="TextBox 4">
            <a:extLst>
              <a:ext uri="{FF2B5EF4-FFF2-40B4-BE49-F238E27FC236}">
                <a16:creationId xmlns:a16="http://schemas.microsoft.com/office/drawing/2014/main" id="{1859894A-E27F-748A-DF52-C8EF99874E5C}"/>
              </a:ext>
            </a:extLst>
          </p:cNvPr>
          <p:cNvSpPr txBox="1"/>
          <p:nvPr/>
        </p:nvSpPr>
        <p:spPr>
          <a:xfrm>
            <a:off x="12559462" y="5669521"/>
            <a:ext cx="3159446" cy="9189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dirty="0">
                <a:solidFill>
                  <a:srgbClr val="66711F"/>
                </a:solidFill>
                <a:latin typeface="Abril Fatface" panose="02000503000000020003" pitchFamily="2" charset="0"/>
                <a:ea typeface="Montaser Arabic Ultra-Bold"/>
                <a:cs typeface="Montaser Arabic Ultra-Bold"/>
                <a:sym typeface="Montaser Arabic Ultra-Bold"/>
              </a:rPr>
              <a:t>LEY DE  LA PROMOCIÓN DE LA AUTONOMÍA PERSONAL Y ATENCIÓN A PERSONAS EN SITUACIÓN DE DEPEDENCIA </a:t>
            </a:r>
          </a:p>
          <a:p>
            <a:pPr marL="0" lvl="0" indent="0" algn="just">
              <a:lnSpc>
                <a:spcPts val="397"/>
              </a:lnSpc>
              <a:spcBef>
                <a:spcPct val="0"/>
              </a:spcBef>
            </a:pPr>
            <a:endParaRPr lang="en-US" dirty="0">
              <a:solidFill>
                <a:srgbClr val="66711F"/>
              </a:solidFill>
              <a:latin typeface="Abril Fatface" panose="02000503000000020003" pitchFamily="2" charset="0"/>
              <a:ea typeface="Montaser Arabic Ultra-Bold"/>
              <a:cs typeface="Montaser Arabic Ultra-Bold"/>
              <a:sym typeface="Montaser Arabic Ultra-Bold"/>
            </a:endParaRPr>
          </a:p>
        </p:txBody>
      </p:sp>
      <p:sp>
        <p:nvSpPr>
          <p:cNvPr id="2051" name="TextBox 5">
            <a:extLst>
              <a:ext uri="{FF2B5EF4-FFF2-40B4-BE49-F238E27FC236}">
                <a16:creationId xmlns:a16="http://schemas.microsoft.com/office/drawing/2014/main" id="{F1E1194A-4F79-32E8-3A3D-9BDC8CB7AEE4}"/>
              </a:ext>
            </a:extLst>
          </p:cNvPr>
          <p:cNvSpPr txBox="1"/>
          <p:nvPr/>
        </p:nvSpPr>
        <p:spPr>
          <a:xfrm>
            <a:off x="12659812" y="3824985"/>
            <a:ext cx="2837035" cy="6841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200" dirty="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38 alumnos/as </a:t>
            </a:r>
          </a:p>
          <a:p>
            <a:pPr marL="0" lvl="0" indent="0" algn="ctr">
              <a:lnSpc>
                <a:spcPts val="2764"/>
              </a:lnSpc>
            </a:pPr>
            <a:r>
              <a:rPr lang="en-US" sz="1400" dirty="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Semipresencial</a:t>
            </a:r>
            <a:r>
              <a:rPr lang="en-US" sz="1200" dirty="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</a:t>
            </a:r>
          </a:p>
        </p:txBody>
      </p:sp>
      <p:sp>
        <p:nvSpPr>
          <p:cNvPr id="2054" name="TextBox 5">
            <a:extLst>
              <a:ext uri="{FF2B5EF4-FFF2-40B4-BE49-F238E27FC236}">
                <a16:creationId xmlns:a16="http://schemas.microsoft.com/office/drawing/2014/main" id="{30EADF89-8E3A-9CC6-8D1A-060CC1D97FDB}"/>
              </a:ext>
            </a:extLst>
          </p:cNvPr>
          <p:cNvSpPr txBox="1"/>
          <p:nvPr/>
        </p:nvSpPr>
        <p:spPr>
          <a:xfrm>
            <a:off x="12586155" y="6383753"/>
            <a:ext cx="2501445" cy="6702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200" dirty="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36 alumnos/as </a:t>
            </a:r>
          </a:p>
          <a:p>
            <a:pPr marL="0" lvl="0" indent="0" algn="ctr">
              <a:lnSpc>
                <a:spcPts val="2764"/>
              </a:lnSpc>
            </a:pPr>
            <a:r>
              <a:rPr lang="en-US" sz="1400" dirty="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Semipresencial</a:t>
            </a:r>
            <a:r>
              <a:rPr lang="en-US" sz="1200" dirty="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</a:t>
            </a:r>
          </a:p>
        </p:txBody>
      </p:sp>
      <p:pic>
        <p:nvPicPr>
          <p:cNvPr id="2059" name="Imagen 2058">
            <a:extLst>
              <a:ext uri="{FF2B5EF4-FFF2-40B4-BE49-F238E27FC236}">
                <a16:creationId xmlns:a16="http://schemas.microsoft.com/office/drawing/2014/main" id="{466BEE9C-8975-26E1-100A-4A15A03680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5798" y="0"/>
            <a:ext cx="8039026" cy="726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74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10EC2-F408-5DD1-B079-FA1874058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702D1D7-DDBD-98FF-89F6-D68862A8A6A0}"/>
              </a:ext>
            </a:extLst>
          </p:cNvPr>
          <p:cNvSpPr/>
          <p:nvPr/>
        </p:nvSpPr>
        <p:spPr>
          <a:xfrm>
            <a:off x="3243953" y="1616710"/>
            <a:ext cx="14916454" cy="195032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4FDBD680-0478-FB26-36DE-6D82A62F4097}"/>
              </a:ext>
            </a:extLst>
          </p:cNvPr>
          <p:cNvSpPr/>
          <p:nvPr/>
        </p:nvSpPr>
        <p:spPr>
          <a:xfrm>
            <a:off x="5029200" y="6017246"/>
            <a:ext cx="13258799" cy="2308324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36EED36A-EDEE-48D4-5B95-3F897D2BF99E}"/>
              </a:ext>
            </a:extLst>
          </p:cNvPr>
          <p:cNvGrpSpPr/>
          <p:nvPr/>
        </p:nvGrpSpPr>
        <p:grpSpPr>
          <a:xfrm rot="9016713">
            <a:off x="478815" y="863543"/>
            <a:ext cx="872423" cy="2452730"/>
            <a:chOff x="0" y="0"/>
            <a:chExt cx="146875" cy="412924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3316264B-2E7D-41FF-A544-CDEB9ADC8257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8">
              <a:extLst>
                <a:ext uri="{FF2B5EF4-FFF2-40B4-BE49-F238E27FC236}">
                  <a16:creationId xmlns:a16="http://schemas.microsoft.com/office/drawing/2014/main" id="{9441FE8B-B858-0D1D-F169-1E5729692509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3">
            <a:extLst>
              <a:ext uri="{FF2B5EF4-FFF2-40B4-BE49-F238E27FC236}">
                <a16:creationId xmlns:a16="http://schemas.microsoft.com/office/drawing/2014/main" id="{54026C86-1B75-2EBA-AA3F-20FDD2A4653C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AD549715-30BB-C163-55AC-D372C3F15D1F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TextBox 5">
              <a:extLst>
                <a:ext uri="{FF2B5EF4-FFF2-40B4-BE49-F238E27FC236}">
                  <a16:creationId xmlns:a16="http://schemas.microsoft.com/office/drawing/2014/main" id="{FFBDD7BD-FC8C-1AE9-BFC0-23697D007257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Freeform 15">
            <a:extLst>
              <a:ext uri="{FF2B5EF4-FFF2-40B4-BE49-F238E27FC236}">
                <a16:creationId xmlns:a16="http://schemas.microsoft.com/office/drawing/2014/main" id="{035FE581-6E03-80C1-9A1C-CE3C3C8CD628}"/>
              </a:ext>
            </a:extLst>
          </p:cNvPr>
          <p:cNvSpPr/>
          <p:nvPr/>
        </p:nvSpPr>
        <p:spPr>
          <a:xfrm>
            <a:off x="294703" y="8848312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61" name="Freeform 17">
            <a:extLst>
              <a:ext uri="{FF2B5EF4-FFF2-40B4-BE49-F238E27FC236}">
                <a16:creationId xmlns:a16="http://schemas.microsoft.com/office/drawing/2014/main" id="{548F9F17-6906-A507-E197-F4BF81AB6B3F}"/>
              </a:ext>
            </a:extLst>
          </p:cNvPr>
          <p:cNvSpPr/>
          <p:nvPr/>
        </p:nvSpPr>
        <p:spPr>
          <a:xfrm rot="2700000">
            <a:off x="415796" y="9204480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2" name="Freeform 17">
            <a:extLst>
              <a:ext uri="{FF2B5EF4-FFF2-40B4-BE49-F238E27FC236}">
                <a16:creationId xmlns:a16="http://schemas.microsoft.com/office/drawing/2014/main" id="{D170D900-881C-C9AC-2981-B699718A8BCB}"/>
              </a:ext>
            </a:extLst>
          </p:cNvPr>
          <p:cNvSpPr/>
          <p:nvPr/>
        </p:nvSpPr>
        <p:spPr>
          <a:xfrm rot="2700000" flipH="1">
            <a:off x="-653871" y="8347946"/>
            <a:ext cx="1639981" cy="1591038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4F097403-85CB-FEA3-47FD-67AEFD3D54D2}"/>
              </a:ext>
            </a:extLst>
          </p:cNvPr>
          <p:cNvSpPr txBox="1"/>
          <p:nvPr/>
        </p:nvSpPr>
        <p:spPr>
          <a:xfrm>
            <a:off x="6686260" y="6017246"/>
            <a:ext cx="781794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</a:rPr>
              <a:t>Se avanza en la capacidad de detectar y responder a necesidades reales. </a:t>
            </a: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</a:rPr>
              <a:t>Nueve de las acciones formativas responden a las necesidades detectadas en </a:t>
            </a:r>
            <a:r>
              <a:rPr lang="es-ES" sz="3200" b="1" cap="small" dirty="0">
                <a:solidFill>
                  <a:srgbClr val="FF9900"/>
                </a:solidFill>
                <a:latin typeface="Montaser Arabic"/>
                <a:cs typeface="Montaser Arabic"/>
              </a:rPr>
              <a:t>encuesta de necesidades formativas </a:t>
            </a:r>
          </a:p>
        </p:txBody>
      </p:sp>
      <p:pic>
        <p:nvPicPr>
          <p:cNvPr id="3074" name="Picture 2" descr="Imagen">
            <a:extLst>
              <a:ext uri="{FF2B5EF4-FFF2-40B4-BE49-F238E27FC236}">
                <a16:creationId xmlns:a16="http://schemas.microsoft.com/office/drawing/2014/main" id="{73A02697-7243-10A2-EF50-800833314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953" y="621763"/>
            <a:ext cx="2980088" cy="372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4288638-9FEB-53B3-C3BB-7084A4F65457}"/>
              </a:ext>
            </a:extLst>
          </p:cNvPr>
          <p:cNvSpPr txBox="1"/>
          <p:nvPr/>
        </p:nvSpPr>
        <p:spPr>
          <a:xfrm>
            <a:off x="7151215" y="1961991"/>
            <a:ext cx="642581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5A5A44"/>
                </a:solidFill>
                <a:effectLst/>
                <a:uLnTx/>
                <a:uFillTx/>
                <a:latin typeface="Montaser Arabic"/>
                <a:ea typeface="+mn-ea"/>
                <a:cs typeface="Montaser Arabic"/>
              </a:rPr>
              <a:t>Se han inscrito 46 personas colegiadas a la </a:t>
            </a: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cap="small" dirty="0">
                <a:solidFill>
                  <a:srgbClr val="FF9900"/>
                </a:solidFill>
                <a:latin typeface="Montaser Arabic"/>
                <a:cs typeface="Montaser Arabic"/>
              </a:rPr>
              <a:t>bolsa de docencia</a:t>
            </a:r>
          </a:p>
        </p:txBody>
      </p:sp>
      <p:pic>
        <p:nvPicPr>
          <p:cNvPr id="3076" name="Picture 4" descr="Imagen">
            <a:extLst>
              <a:ext uri="{FF2B5EF4-FFF2-40B4-BE49-F238E27FC236}">
                <a16:creationId xmlns:a16="http://schemas.microsoft.com/office/drawing/2014/main" id="{C9269415-0C63-2245-3618-CB8BE3A6C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612" y="5180459"/>
            <a:ext cx="3095429" cy="386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2">
            <a:extLst>
              <a:ext uri="{FF2B5EF4-FFF2-40B4-BE49-F238E27FC236}">
                <a16:creationId xmlns:a16="http://schemas.microsoft.com/office/drawing/2014/main" id="{1331DCAD-9540-1DE9-7EA4-0CAEFB4DCC6D}"/>
              </a:ext>
            </a:extLst>
          </p:cNvPr>
          <p:cNvSpPr/>
          <p:nvPr/>
        </p:nvSpPr>
        <p:spPr>
          <a:xfrm rot="5400000">
            <a:off x="14802148" y="92686"/>
            <a:ext cx="5951771" cy="5618827"/>
          </a:xfrm>
          <a:custGeom>
            <a:avLst/>
            <a:gdLst/>
            <a:ahLst/>
            <a:cxnLst/>
            <a:rect l="l" t="t" r="r" b="b"/>
            <a:pathLst>
              <a:path w="4914473" h="4598729">
                <a:moveTo>
                  <a:pt x="0" y="0"/>
                </a:moveTo>
                <a:lnTo>
                  <a:pt x="4914473" y="0"/>
                </a:lnTo>
                <a:lnTo>
                  <a:pt x="4914473" y="4598729"/>
                </a:lnTo>
                <a:lnTo>
                  <a:pt x="0" y="45987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71" b="-27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05175428-51B9-6F79-55CB-653B2C17E74A}"/>
              </a:ext>
            </a:extLst>
          </p:cNvPr>
          <p:cNvSpPr/>
          <p:nvPr/>
        </p:nvSpPr>
        <p:spPr>
          <a:xfrm rot="15925162">
            <a:off x="14472095" y="4633476"/>
            <a:ext cx="6129461" cy="5593595"/>
          </a:xfrm>
          <a:custGeom>
            <a:avLst/>
            <a:gdLst/>
            <a:ahLst/>
            <a:cxnLst/>
            <a:rect l="l" t="t" r="r" b="b"/>
            <a:pathLst>
              <a:path w="5258299" h="5215549">
                <a:moveTo>
                  <a:pt x="0" y="0"/>
                </a:moveTo>
                <a:lnTo>
                  <a:pt x="5258299" y="0"/>
                </a:lnTo>
                <a:lnTo>
                  <a:pt x="5258299" y="5215548"/>
                </a:lnTo>
                <a:lnTo>
                  <a:pt x="0" y="52155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4548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72AED-2F4B-C1D7-4A21-86BAB9C4E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EC0F8841-EBAA-C343-FDA0-4D3E956BB1B6}"/>
              </a:ext>
            </a:extLst>
          </p:cNvPr>
          <p:cNvSpPr/>
          <p:nvPr/>
        </p:nvSpPr>
        <p:spPr>
          <a:xfrm>
            <a:off x="-197878" y="-23324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A20B3AA7-F50A-F147-3CA1-986633EDB521}"/>
              </a:ext>
            </a:extLst>
          </p:cNvPr>
          <p:cNvSpPr/>
          <p:nvPr/>
        </p:nvSpPr>
        <p:spPr>
          <a:xfrm rot="2745461">
            <a:off x="1530752" y="3758254"/>
            <a:ext cx="6074336" cy="6201404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C8A2E83-BE33-9F33-378F-332BE2D0BD14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2F37CBB3-09F1-9E69-8E9E-5E86F49051CE}"/>
              </a:ext>
            </a:extLst>
          </p:cNvPr>
          <p:cNvSpPr txBox="1"/>
          <p:nvPr/>
        </p:nvSpPr>
        <p:spPr>
          <a:xfrm>
            <a:off x="2939110" y="355170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Formación a la carta 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9B8511B-FB54-025C-C374-D21B5F6EA297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92D0E49-7570-4648-A08B-A5125F1AB414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8321B56-926A-7F63-1053-0B5B2CC16D65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" name="Group 3">
            <a:extLst>
              <a:ext uri="{FF2B5EF4-FFF2-40B4-BE49-F238E27FC236}">
                <a16:creationId xmlns:a16="http://schemas.microsoft.com/office/drawing/2014/main" id="{29B74551-2BD7-E63D-AA37-41FEECDA365D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96FA269-2CCD-E7D4-98D4-DA381FC4A8F6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7837851-6620-EC82-8831-676347D336D5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Freeform 12">
            <a:extLst>
              <a:ext uri="{FF2B5EF4-FFF2-40B4-BE49-F238E27FC236}">
                <a16:creationId xmlns:a16="http://schemas.microsoft.com/office/drawing/2014/main" id="{EC980B21-5D20-D871-DAFA-ACF1B1813E30}"/>
              </a:ext>
            </a:extLst>
          </p:cNvPr>
          <p:cNvSpPr/>
          <p:nvPr/>
        </p:nvSpPr>
        <p:spPr>
          <a:xfrm rot="2481184" flipH="1">
            <a:off x="6898386" y="3782662"/>
            <a:ext cx="2905651" cy="3296602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Freeform 18">
            <a:extLst>
              <a:ext uri="{FF2B5EF4-FFF2-40B4-BE49-F238E27FC236}">
                <a16:creationId xmlns:a16="http://schemas.microsoft.com/office/drawing/2014/main" id="{3E02E124-BF38-E4D1-DB28-27872C24B64F}"/>
              </a:ext>
            </a:extLst>
          </p:cNvPr>
          <p:cNvSpPr/>
          <p:nvPr/>
        </p:nvSpPr>
        <p:spPr>
          <a:xfrm>
            <a:off x="-1" y="7554128"/>
            <a:ext cx="8240065" cy="2093491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576288F3-7620-B2FF-C238-6678D64C4D59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551C7E57-29A8-32EB-A8A9-4ACF544EE9EB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33AB2E3-011F-70AB-46CA-38219EE6CE7D}"/>
              </a:ext>
            </a:extLst>
          </p:cNvPr>
          <p:cNvSpPr txBox="1"/>
          <p:nvPr/>
        </p:nvSpPr>
        <p:spPr>
          <a:xfrm>
            <a:off x="408118" y="7976161"/>
            <a:ext cx="72452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000" b="1" dirty="0">
                <a:solidFill>
                  <a:srgbClr val="5A5A44"/>
                </a:solidFill>
                <a:latin typeface="Montaser Arabic"/>
                <a:cs typeface="Montaser Arabic"/>
              </a:rPr>
              <a:t>El número de formaciones impartidas ha sufrido un descenso del 62,5 % desde el año 2017. </a:t>
            </a:r>
          </a:p>
          <a:p>
            <a:pPr algn="ctr" fontAlgn="t">
              <a:buNone/>
            </a:pPr>
            <a:r>
              <a:rPr lang="es-ES" sz="2000" b="1" dirty="0">
                <a:solidFill>
                  <a:srgbClr val="5A5A44"/>
                </a:solidFill>
                <a:latin typeface="Montaser Arabic"/>
                <a:cs typeface="Montaser Arabic"/>
              </a:rPr>
              <a:t>Respecto al año anterior, este servicio ofrecido por el COTS se ha incrementado en un 50% </a:t>
            </a:r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id="{5410F77F-1084-700F-A60E-E1C0A984FD90}"/>
              </a:ext>
            </a:extLst>
          </p:cNvPr>
          <p:cNvSpPr/>
          <p:nvPr/>
        </p:nvSpPr>
        <p:spPr>
          <a:xfrm>
            <a:off x="8524159" y="2786989"/>
            <a:ext cx="9282683" cy="669663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AAFD1AE-AFE8-35E2-BDB6-34E93DADF06B}"/>
              </a:ext>
            </a:extLst>
          </p:cNvPr>
          <p:cNvSpPr txBox="1"/>
          <p:nvPr/>
        </p:nvSpPr>
        <p:spPr>
          <a:xfrm>
            <a:off x="9550950" y="2796898"/>
            <a:ext cx="72452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000" b="1" dirty="0">
                <a:solidFill>
                  <a:srgbClr val="5A5A44"/>
                </a:solidFill>
                <a:latin typeface="Montaser Arabic"/>
                <a:cs typeface="Montaser Arabic"/>
              </a:rPr>
              <a:t>Se ha formado a 267 personas, descendiendo un 13 % el n.º de alumnos/as 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CDA49EB9-BF6F-563A-2E63-6125A8DE37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4136613"/>
              </p:ext>
            </p:extLst>
          </p:nvPr>
        </p:nvGraphicFramePr>
        <p:xfrm>
          <a:off x="993852" y="2981035"/>
          <a:ext cx="6252357" cy="3658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4445E4B8-90BC-4675-2114-5EC35FC9A4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6722406"/>
              </p:ext>
            </p:extLst>
          </p:nvPr>
        </p:nvGraphicFramePr>
        <p:xfrm>
          <a:off x="9649142" y="4534611"/>
          <a:ext cx="7388148" cy="4320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Freeform 18">
            <a:extLst>
              <a:ext uri="{FF2B5EF4-FFF2-40B4-BE49-F238E27FC236}">
                <a16:creationId xmlns:a16="http://schemas.microsoft.com/office/drawing/2014/main" id="{DA50F671-1AC1-A19D-6B24-BE0D611FB101}"/>
              </a:ext>
            </a:extLst>
          </p:cNvPr>
          <p:cNvSpPr/>
          <p:nvPr/>
        </p:nvSpPr>
        <p:spPr>
          <a:xfrm>
            <a:off x="8524158" y="3575523"/>
            <a:ext cx="9282683" cy="730960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8634" b="-46468"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371FE62-0C56-C30E-7AE8-B27F7A3168D1}"/>
              </a:ext>
            </a:extLst>
          </p:cNvPr>
          <p:cNvSpPr txBox="1"/>
          <p:nvPr/>
        </p:nvSpPr>
        <p:spPr>
          <a:xfrm>
            <a:off x="9379737" y="3541174"/>
            <a:ext cx="79144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/>
            <a:r>
              <a:rPr lang="es-ES" sz="2000" b="1" dirty="0">
                <a:solidFill>
                  <a:srgbClr val="5A5A44"/>
                </a:solidFill>
                <a:latin typeface="Montaser Arabic"/>
                <a:cs typeface="Montaser Arabic"/>
              </a:rPr>
              <a:t>El promedio de alumnos/as por acción formativa ha sido de 30 personas </a:t>
            </a:r>
          </a:p>
        </p:txBody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71CF3B41-4FBA-020D-DE7B-8063B9023E26}"/>
              </a:ext>
            </a:extLst>
          </p:cNvPr>
          <p:cNvSpPr/>
          <p:nvPr/>
        </p:nvSpPr>
        <p:spPr>
          <a:xfrm>
            <a:off x="8695600" y="9072711"/>
            <a:ext cx="9282683" cy="947589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B8F9088-C91E-9758-B5EB-065EC122A29E}"/>
              </a:ext>
            </a:extLst>
          </p:cNvPr>
          <p:cNvSpPr txBox="1"/>
          <p:nvPr/>
        </p:nvSpPr>
        <p:spPr>
          <a:xfrm>
            <a:off x="9159361" y="9143927"/>
            <a:ext cx="8118852" cy="721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/>
            <a:r>
              <a:rPr lang="es-ES" sz="2000" b="1" dirty="0">
                <a:solidFill>
                  <a:srgbClr val="5A5A44"/>
                </a:solidFill>
                <a:latin typeface="Montaser Arabic"/>
                <a:cs typeface="Montaser Arabic"/>
              </a:rPr>
              <a:t> En 2025 se han ejecutado  más acciones que en 2024, pero son más cortas y con menos asistentes por acción</a:t>
            </a:r>
          </a:p>
        </p:txBody>
      </p:sp>
    </p:spTree>
    <p:extLst>
      <p:ext uri="{BB962C8B-B14F-4D97-AF65-F5344CB8AC3E}">
        <p14:creationId xmlns:p14="http://schemas.microsoft.com/office/powerpoint/2010/main" val="3747079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140E0-5EA9-FD98-1E79-2A48F15A5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>
            <a:extLst>
              <a:ext uri="{FF2B5EF4-FFF2-40B4-BE49-F238E27FC236}">
                <a16:creationId xmlns:a16="http://schemas.microsoft.com/office/drawing/2014/main" id="{107E4AA6-99AB-54B3-BDB8-979DAA764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21" y="6819723"/>
            <a:ext cx="5403533" cy="3038448"/>
          </a:xfrm>
          <a:prstGeom prst="rect">
            <a:avLst/>
          </a:prstGeom>
        </p:spPr>
      </p:pic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DB3F441F-FEA4-FC61-01D9-65CBFD21525D}"/>
              </a:ext>
            </a:extLst>
          </p:cNvPr>
          <p:cNvSpPr/>
          <p:nvPr/>
        </p:nvSpPr>
        <p:spPr>
          <a:xfrm>
            <a:off x="-197878" y="-23324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5B2C88DF-BB0F-CF50-4BA7-C3A70F8AB46A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93009D4A-3DE8-7B24-0F34-978B7A6E142F}"/>
              </a:ext>
            </a:extLst>
          </p:cNvPr>
          <p:cNvSpPr txBox="1"/>
          <p:nvPr/>
        </p:nvSpPr>
        <p:spPr>
          <a:xfrm>
            <a:off x="2939110" y="355170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Formación a la carta 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BFD9547-8F27-3565-6316-1A90E9C43CF2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710FBB5-DE27-9235-7211-CCE73472E279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C2BF6EB-2F2E-CB4A-7E6D-46BF7718AA78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" name="Group 3">
            <a:extLst>
              <a:ext uri="{FF2B5EF4-FFF2-40B4-BE49-F238E27FC236}">
                <a16:creationId xmlns:a16="http://schemas.microsoft.com/office/drawing/2014/main" id="{712A248B-961F-66A2-D654-7D8F9A0E0592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E044ED6-6BF0-5865-7A33-E1A84CE3B5DF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F0D116D-8F8E-FF0D-D21D-9FFC38F3EF93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0E87F6B9-6E4D-12D4-54D6-35D1CA4A6444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CA37E7CA-5F72-55CD-8C8E-91440B3B93FA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6C81B650-2D68-211B-96F4-188C013F9730}"/>
              </a:ext>
            </a:extLst>
          </p:cNvPr>
          <p:cNvSpPr/>
          <p:nvPr/>
        </p:nvSpPr>
        <p:spPr>
          <a:xfrm rot="-2276999">
            <a:off x="5186599" y="3806173"/>
            <a:ext cx="8744184" cy="8979714"/>
          </a:xfrm>
          <a:custGeom>
            <a:avLst/>
            <a:gdLst/>
            <a:ahLst/>
            <a:cxnLst/>
            <a:rect l="l" t="t" r="r" b="b"/>
            <a:pathLst>
              <a:path w="11607361" h="12091001">
                <a:moveTo>
                  <a:pt x="0" y="0"/>
                </a:moveTo>
                <a:lnTo>
                  <a:pt x="11607361" y="0"/>
                </a:lnTo>
                <a:lnTo>
                  <a:pt x="11607361" y="12091002"/>
                </a:lnTo>
                <a:lnTo>
                  <a:pt x="0" y="12091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8" name="Freeform 12">
            <a:extLst>
              <a:ext uri="{FF2B5EF4-FFF2-40B4-BE49-F238E27FC236}">
                <a16:creationId xmlns:a16="http://schemas.microsoft.com/office/drawing/2014/main" id="{6D597290-07A2-7C17-B08D-2AD07590E7DE}"/>
              </a:ext>
            </a:extLst>
          </p:cNvPr>
          <p:cNvSpPr/>
          <p:nvPr/>
        </p:nvSpPr>
        <p:spPr>
          <a:xfrm rot="18901080" flipH="1">
            <a:off x="3996231" y="4733735"/>
            <a:ext cx="10621826" cy="10413295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20" name="AutoShape 5">
            <a:extLst>
              <a:ext uri="{FF2B5EF4-FFF2-40B4-BE49-F238E27FC236}">
                <a16:creationId xmlns:a16="http://schemas.microsoft.com/office/drawing/2014/main" id="{010C3132-57B1-8BDB-3DC2-A3A4CDB75115}"/>
              </a:ext>
            </a:extLst>
          </p:cNvPr>
          <p:cNvSpPr/>
          <p:nvPr/>
        </p:nvSpPr>
        <p:spPr>
          <a:xfrm>
            <a:off x="1593635" y="4110876"/>
            <a:ext cx="4890299" cy="2189267"/>
          </a:xfrm>
          <a:prstGeom prst="rect">
            <a:avLst/>
          </a:prstGeom>
          <a:solidFill>
            <a:srgbClr val="DBD895">
              <a:alpha val="29804"/>
            </a:srgb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AD10FE2-78F4-D6E4-43D7-768A598144F3}"/>
              </a:ext>
            </a:extLst>
          </p:cNvPr>
          <p:cNvSpPr txBox="1"/>
          <p:nvPr/>
        </p:nvSpPr>
        <p:spPr>
          <a:xfrm>
            <a:off x="1775077" y="4157980"/>
            <a:ext cx="465154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El 89% de las formaciones se han realizado para la Administración </a:t>
            </a:r>
          </a:p>
        </p:txBody>
      </p:sp>
      <p:sp>
        <p:nvSpPr>
          <p:cNvPr id="27" name="AutoShape 5">
            <a:extLst>
              <a:ext uri="{FF2B5EF4-FFF2-40B4-BE49-F238E27FC236}">
                <a16:creationId xmlns:a16="http://schemas.microsoft.com/office/drawing/2014/main" id="{D3ECEBFB-26C6-0331-E301-0088CEBE804C}"/>
              </a:ext>
            </a:extLst>
          </p:cNvPr>
          <p:cNvSpPr/>
          <p:nvPr/>
        </p:nvSpPr>
        <p:spPr>
          <a:xfrm>
            <a:off x="11434136" y="3956215"/>
            <a:ext cx="4890299" cy="1842145"/>
          </a:xfrm>
          <a:prstGeom prst="rect">
            <a:avLst/>
          </a:prstGeom>
          <a:solidFill>
            <a:srgbClr val="DBD895">
              <a:alpha val="29804"/>
            </a:srgbClr>
          </a:solidFill>
        </p:spPr>
        <p:txBody>
          <a:bodyPr/>
          <a:lstStyle/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La valoración media de las acciones formativas ha sido de 4,4 sobre 5 </a:t>
            </a:r>
          </a:p>
        </p:txBody>
      </p:sp>
      <p:sp>
        <p:nvSpPr>
          <p:cNvPr id="29" name="AutoShape 5">
            <a:extLst>
              <a:ext uri="{FF2B5EF4-FFF2-40B4-BE49-F238E27FC236}">
                <a16:creationId xmlns:a16="http://schemas.microsoft.com/office/drawing/2014/main" id="{1218049C-64AF-4C77-B122-A1FA80554CDC}"/>
              </a:ext>
            </a:extLst>
          </p:cNvPr>
          <p:cNvSpPr/>
          <p:nvPr/>
        </p:nvSpPr>
        <p:spPr>
          <a:xfrm>
            <a:off x="7482314" y="3236907"/>
            <a:ext cx="2889186" cy="1842146"/>
          </a:xfrm>
          <a:prstGeom prst="rect">
            <a:avLst/>
          </a:prstGeom>
          <a:solidFill>
            <a:srgbClr val="DBD895">
              <a:alpha val="29804"/>
            </a:srgbClr>
          </a:solidFill>
        </p:spPr>
        <p:txBody>
          <a:bodyPr/>
          <a:lstStyle/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El 72% de las/os docentes pertenecen a la colegiatura </a:t>
            </a:r>
          </a:p>
        </p:txBody>
      </p:sp>
      <p:sp>
        <p:nvSpPr>
          <p:cNvPr id="31" name="AutoShape 5">
            <a:extLst>
              <a:ext uri="{FF2B5EF4-FFF2-40B4-BE49-F238E27FC236}">
                <a16:creationId xmlns:a16="http://schemas.microsoft.com/office/drawing/2014/main" id="{005EB315-7887-E004-99CB-B1EDA48EBAB6}"/>
              </a:ext>
            </a:extLst>
          </p:cNvPr>
          <p:cNvSpPr/>
          <p:nvPr/>
        </p:nvSpPr>
        <p:spPr>
          <a:xfrm>
            <a:off x="12777027" y="7234373"/>
            <a:ext cx="5271280" cy="2317402"/>
          </a:xfrm>
          <a:prstGeom prst="rect">
            <a:avLst/>
          </a:prstGeom>
          <a:solidFill>
            <a:srgbClr val="DBD895">
              <a:alpha val="29804"/>
            </a:srgbClr>
          </a:solidFill>
        </p:spPr>
        <p:txBody>
          <a:bodyPr/>
          <a:lstStyle/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En 2025 se han  registrado acciones en nuevas áreas: Intervención comunitaria, bienestar para personal administrativo</a:t>
            </a:r>
          </a:p>
        </p:txBody>
      </p:sp>
    </p:spTree>
    <p:extLst>
      <p:ext uri="{BB962C8B-B14F-4D97-AF65-F5344CB8AC3E}">
        <p14:creationId xmlns:p14="http://schemas.microsoft.com/office/powerpoint/2010/main" val="464778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329E0-8891-294A-4760-8956D08E4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FE301EF7-43CD-A42F-3E92-99F8928673AF}"/>
              </a:ext>
            </a:extLst>
          </p:cNvPr>
          <p:cNvSpPr/>
          <p:nvPr/>
        </p:nvSpPr>
        <p:spPr>
          <a:xfrm>
            <a:off x="-183919" y="8461978"/>
            <a:ext cx="18512213" cy="182236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7" name="Freeform 15">
            <a:extLst>
              <a:ext uri="{FF2B5EF4-FFF2-40B4-BE49-F238E27FC236}">
                <a16:creationId xmlns:a16="http://schemas.microsoft.com/office/drawing/2014/main" id="{52059965-2892-4719-1431-655DB223F2E4}"/>
              </a:ext>
            </a:extLst>
          </p:cNvPr>
          <p:cNvSpPr/>
          <p:nvPr/>
        </p:nvSpPr>
        <p:spPr>
          <a:xfrm>
            <a:off x="15847396" y="8654657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53" name="Freeform 12">
            <a:extLst>
              <a:ext uri="{FF2B5EF4-FFF2-40B4-BE49-F238E27FC236}">
                <a16:creationId xmlns:a16="http://schemas.microsoft.com/office/drawing/2014/main" id="{B3FCB333-27F0-3A6F-755A-FF25B74A10EF}"/>
              </a:ext>
            </a:extLst>
          </p:cNvPr>
          <p:cNvSpPr/>
          <p:nvPr/>
        </p:nvSpPr>
        <p:spPr>
          <a:xfrm rot="2666291" flipH="1">
            <a:off x="3070277" y="1225702"/>
            <a:ext cx="2929920" cy="2955412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55" name="TextBox 19">
            <a:extLst>
              <a:ext uri="{FF2B5EF4-FFF2-40B4-BE49-F238E27FC236}">
                <a16:creationId xmlns:a16="http://schemas.microsoft.com/office/drawing/2014/main" id="{E4EF6862-F55F-7E61-F7B5-71A71398BD74}"/>
              </a:ext>
            </a:extLst>
          </p:cNvPr>
          <p:cNvSpPr txBox="1"/>
          <p:nvPr/>
        </p:nvSpPr>
        <p:spPr>
          <a:xfrm>
            <a:off x="2086948" y="8366315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Formación  la carta  </a:t>
            </a:r>
          </a:p>
        </p:txBody>
      </p:sp>
      <p:sp>
        <p:nvSpPr>
          <p:cNvPr id="58" name="Freeform 12">
            <a:extLst>
              <a:ext uri="{FF2B5EF4-FFF2-40B4-BE49-F238E27FC236}">
                <a16:creationId xmlns:a16="http://schemas.microsoft.com/office/drawing/2014/main" id="{21A0E6EC-1E1E-BA64-049C-8899890FC138}"/>
              </a:ext>
            </a:extLst>
          </p:cNvPr>
          <p:cNvSpPr/>
          <p:nvPr/>
        </p:nvSpPr>
        <p:spPr>
          <a:xfrm rot="18947218" flipH="1">
            <a:off x="2530025" y="2161995"/>
            <a:ext cx="4248708" cy="4138989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61" name="Freeform 17">
            <a:extLst>
              <a:ext uri="{FF2B5EF4-FFF2-40B4-BE49-F238E27FC236}">
                <a16:creationId xmlns:a16="http://schemas.microsoft.com/office/drawing/2014/main" id="{535EE123-FDA5-8924-F184-523911045141}"/>
              </a:ext>
            </a:extLst>
          </p:cNvPr>
          <p:cNvSpPr/>
          <p:nvPr/>
        </p:nvSpPr>
        <p:spPr>
          <a:xfrm rot="2700000">
            <a:off x="15716592" y="9078104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2" name="Freeform 17">
            <a:extLst>
              <a:ext uri="{FF2B5EF4-FFF2-40B4-BE49-F238E27FC236}">
                <a16:creationId xmlns:a16="http://schemas.microsoft.com/office/drawing/2014/main" id="{B4AB1795-A75F-7E40-8B1D-F74E428CDC5D}"/>
              </a:ext>
            </a:extLst>
          </p:cNvPr>
          <p:cNvSpPr/>
          <p:nvPr/>
        </p:nvSpPr>
        <p:spPr>
          <a:xfrm rot="2700000" flipH="1">
            <a:off x="15024916" y="8661308"/>
            <a:ext cx="1384459" cy="1328041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2" name="Rectangle 8">
            <a:extLst>
              <a:ext uri="{FF2B5EF4-FFF2-40B4-BE49-F238E27FC236}">
                <a16:creationId xmlns:a16="http://schemas.microsoft.com/office/drawing/2014/main" id="{AA2B5F5C-07F2-0B0E-FC3C-ACC8661C4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37010" y="2279893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3" name="Imagen 2" descr="Imagen">
            <a:extLst>
              <a:ext uri="{FF2B5EF4-FFF2-40B4-BE49-F238E27FC236}">
                <a16:creationId xmlns:a16="http://schemas.microsoft.com/office/drawing/2014/main" id="{5DF1541B-5CFE-AD72-6AC2-00B52C02D9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496" y="4463775"/>
            <a:ext cx="2655926" cy="331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 descr="Imagen">
            <a:extLst>
              <a:ext uri="{FF2B5EF4-FFF2-40B4-BE49-F238E27FC236}">
                <a16:creationId xmlns:a16="http://schemas.microsoft.com/office/drawing/2014/main" id="{AB7F6EB3-EF7C-9674-01F0-EDC8FF7A83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5100" y="542243"/>
            <a:ext cx="2779455" cy="347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Imagen">
            <a:extLst>
              <a:ext uri="{FF2B5EF4-FFF2-40B4-BE49-F238E27FC236}">
                <a16:creationId xmlns:a16="http://schemas.microsoft.com/office/drawing/2014/main" id="{07F31448-F9FD-1553-EFE7-8FCE646E9D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237" y="641972"/>
            <a:ext cx="2700020" cy="33737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A08D3A8-F727-E815-641D-D0760F055E7D}"/>
              </a:ext>
            </a:extLst>
          </p:cNvPr>
          <p:cNvSpPr txBox="1"/>
          <p:nvPr/>
        </p:nvSpPr>
        <p:spPr>
          <a:xfrm>
            <a:off x="4363780" y="1998939"/>
            <a:ext cx="3816245" cy="1336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cap="small" dirty="0">
                <a:solidFill>
                  <a:srgbClr val="F1960F"/>
                </a:solidFill>
                <a:latin typeface="Montaser Arabic"/>
                <a:cs typeface="Montaser Arabic"/>
              </a:rPr>
              <a:t>Instituto de medicina legal (nuevas incorporaciones)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57EA1D1-F964-B519-7DD7-E4D251F8ED91}"/>
              </a:ext>
            </a:extLst>
          </p:cNvPr>
          <p:cNvSpPr/>
          <p:nvPr/>
        </p:nvSpPr>
        <p:spPr>
          <a:xfrm rot="18947218" flipH="1">
            <a:off x="9913219" y="1659059"/>
            <a:ext cx="5237521" cy="5094232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FD8F3FE4-2992-567C-6C18-880E403BF103}"/>
              </a:ext>
            </a:extLst>
          </p:cNvPr>
          <p:cNvSpPr/>
          <p:nvPr/>
        </p:nvSpPr>
        <p:spPr>
          <a:xfrm rot="2666291" flipH="1">
            <a:off x="10841981" y="1103441"/>
            <a:ext cx="2929920" cy="2955412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673A262-DBA4-85A1-A57D-53390513A25C}"/>
              </a:ext>
            </a:extLst>
          </p:cNvPr>
          <p:cNvSpPr txBox="1"/>
          <p:nvPr/>
        </p:nvSpPr>
        <p:spPr>
          <a:xfrm>
            <a:off x="12368914" y="1652052"/>
            <a:ext cx="3816245" cy="1761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cap="small" dirty="0">
                <a:solidFill>
                  <a:srgbClr val="F1960F"/>
                </a:solidFill>
                <a:latin typeface="Montaser Arabic"/>
                <a:cs typeface="Montaser Arabic"/>
              </a:rPr>
              <a:t>Informe social de valoración de apoyos a personas con discapacidad </a:t>
            </a:r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A815C3D2-6A60-F015-4598-AF1028B58136}"/>
              </a:ext>
            </a:extLst>
          </p:cNvPr>
          <p:cNvSpPr/>
          <p:nvPr/>
        </p:nvSpPr>
        <p:spPr>
          <a:xfrm rot="18947218" flipH="1">
            <a:off x="4281298" y="3277690"/>
            <a:ext cx="9725405" cy="9451204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37BC46CF-DE14-16BB-F236-2C395BB3BA98}"/>
              </a:ext>
            </a:extLst>
          </p:cNvPr>
          <p:cNvSpPr/>
          <p:nvPr/>
        </p:nvSpPr>
        <p:spPr>
          <a:xfrm rot="2617193" flipH="1">
            <a:off x="7544086" y="4966473"/>
            <a:ext cx="2525107" cy="2667484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AFE367D-F666-3DB6-EEC6-180E0149F9A1}"/>
              </a:ext>
            </a:extLst>
          </p:cNvPr>
          <p:cNvSpPr txBox="1"/>
          <p:nvPr/>
        </p:nvSpPr>
        <p:spPr>
          <a:xfrm>
            <a:off x="2025477" y="5369306"/>
            <a:ext cx="3816245" cy="1761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cap="small" dirty="0">
                <a:solidFill>
                  <a:srgbClr val="F1960F"/>
                </a:solidFill>
                <a:latin typeface="Montaser Arabic"/>
                <a:cs typeface="Montaser Arabic"/>
              </a:rPr>
              <a:t>Ley orgánica de protección integral a la infancia y adolescencia frente a la violencia 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3AFE4E3A-3C65-7DEB-1648-2434B7EC92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3780" y="4789294"/>
            <a:ext cx="3488838" cy="2965092"/>
          </a:xfrm>
          <a:prstGeom prst="rect">
            <a:avLst/>
          </a:prstGeom>
          <a:ln>
            <a:solidFill>
              <a:srgbClr val="F1960F"/>
            </a:solidFill>
          </a:ln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0715FB7D-1786-DF92-4780-2AC3F5E401A3}"/>
              </a:ext>
            </a:extLst>
          </p:cNvPr>
          <p:cNvSpPr txBox="1"/>
          <p:nvPr/>
        </p:nvSpPr>
        <p:spPr>
          <a:xfrm>
            <a:off x="12783128" y="5055104"/>
            <a:ext cx="3816245" cy="2185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cap="small" dirty="0">
                <a:solidFill>
                  <a:srgbClr val="F1960F"/>
                </a:solidFill>
                <a:latin typeface="Montaser Arabic"/>
                <a:cs typeface="Montaser Arabic"/>
              </a:rPr>
              <a:t>La supervisión profesional: herramienta clave para la reflexión y la mejora de la praxis </a:t>
            </a:r>
          </a:p>
        </p:txBody>
      </p:sp>
    </p:spTree>
    <p:extLst>
      <p:ext uri="{BB962C8B-B14F-4D97-AF65-F5344CB8AC3E}">
        <p14:creationId xmlns:p14="http://schemas.microsoft.com/office/powerpoint/2010/main" val="2505791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31E86-53BB-24DF-11C7-A4603D04D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4380C222-0E7C-149A-541D-D93346F33F27}"/>
              </a:ext>
            </a:extLst>
          </p:cNvPr>
          <p:cNvSpPr/>
          <p:nvPr/>
        </p:nvSpPr>
        <p:spPr>
          <a:xfrm>
            <a:off x="-197878" y="-23324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26596671-C065-C75D-8BD3-DF8533455ADD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7A261C7C-796B-9FFA-9BC2-FB121204978D}"/>
              </a:ext>
            </a:extLst>
          </p:cNvPr>
          <p:cNvSpPr txBox="1"/>
          <p:nvPr/>
        </p:nvSpPr>
        <p:spPr>
          <a:xfrm>
            <a:off x="2939110" y="355170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Jornadas 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94D9444-8A4A-DDC0-26AE-28561376401E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9DF0319-68E2-568A-CD39-3410816379F2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57D2D23-CCD4-1B24-DF59-573AD5F02161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" name="Group 3">
            <a:extLst>
              <a:ext uri="{FF2B5EF4-FFF2-40B4-BE49-F238E27FC236}">
                <a16:creationId xmlns:a16="http://schemas.microsoft.com/office/drawing/2014/main" id="{A4D99586-D835-ED05-EDCF-736CAFB7B037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5D99FBA-1F80-4666-C41B-291F990D66B7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60D9771-75FC-2272-3C4D-221F55741E35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385FF4C7-C1ED-FF9F-9806-2FAE40B4FCA6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0C570526-DDC9-9F1B-C01E-0D2C0604D132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0" name="AutoShape 6">
            <a:extLst>
              <a:ext uri="{FF2B5EF4-FFF2-40B4-BE49-F238E27FC236}">
                <a16:creationId xmlns:a16="http://schemas.microsoft.com/office/drawing/2014/main" id="{6B6FBC8B-F23C-915A-6E30-FA6CD06BD772}"/>
              </a:ext>
            </a:extLst>
          </p:cNvPr>
          <p:cNvSpPr/>
          <p:nvPr/>
        </p:nvSpPr>
        <p:spPr>
          <a:xfrm>
            <a:off x="2021795" y="3866720"/>
            <a:ext cx="4049226" cy="58661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es-ES">
              <a:solidFill>
                <a:srgbClr val="F1960F"/>
              </a:solidFill>
            </a:endParaRPr>
          </a:p>
        </p:txBody>
      </p:sp>
      <p:sp>
        <p:nvSpPr>
          <p:cNvPr id="29" name="AutoShape 12">
            <a:extLst>
              <a:ext uri="{FF2B5EF4-FFF2-40B4-BE49-F238E27FC236}">
                <a16:creationId xmlns:a16="http://schemas.microsoft.com/office/drawing/2014/main" id="{E59F68C8-6086-3DE6-8E71-D956E214BF15}"/>
              </a:ext>
            </a:extLst>
          </p:cNvPr>
          <p:cNvSpPr/>
          <p:nvPr/>
        </p:nvSpPr>
        <p:spPr>
          <a:xfrm>
            <a:off x="2561499" y="7150059"/>
            <a:ext cx="2969817" cy="2304057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es-ES"/>
          </a:p>
        </p:txBody>
      </p:sp>
      <p:sp>
        <p:nvSpPr>
          <p:cNvPr id="31" name="AutoShape 12">
            <a:extLst>
              <a:ext uri="{FF2B5EF4-FFF2-40B4-BE49-F238E27FC236}">
                <a16:creationId xmlns:a16="http://schemas.microsoft.com/office/drawing/2014/main" id="{338005F4-5C3A-916F-7D5F-BF5BA7D1D65E}"/>
              </a:ext>
            </a:extLst>
          </p:cNvPr>
          <p:cNvSpPr/>
          <p:nvPr/>
        </p:nvSpPr>
        <p:spPr>
          <a:xfrm>
            <a:off x="10054737" y="7200900"/>
            <a:ext cx="2365864" cy="2286000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es-ES"/>
          </a:p>
        </p:txBody>
      </p:sp>
      <p:grpSp>
        <p:nvGrpSpPr>
          <p:cNvPr id="35" name="Group 15">
            <a:extLst>
              <a:ext uri="{FF2B5EF4-FFF2-40B4-BE49-F238E27FC236}">
                <a16:creationId xmlns:a16="http://schemas.microsoft.com/office/drawing/2014/main" id="{5AE09FD7-FB04-4D61-398B-92E87AB0DE25}"/>
              </a:ext>
            </a:extLst>
          </p:cNvPr>
          <p:cNvGrpSpPr/>
          <p:nvPr/>
        </p:nvGrpSpPr>
        <p:grpSpPr>
          <a:xfrm rot="-2700000">
            <a:off x="3797042" y="6903179"/>
            <a:ext cx="498728" cy="497930"/>
            <a:chOff x="0" y="0"/>
            <a:chExt cx="6350000" cy="6339840"/>
          </a:xfrm>
          <a:solidFill>
            <a:schemeClr val="bg2">
              <a:lumMod val="75000"/>
            </a:schemeClr>
          </a:solidFill>
        </p:grpSpPr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CEF88043-988B-F3BF-E206-A11165BB0693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 dirty="0"/>
            </a:p>
          </p:txBody>
        </p:sp>
      </p:grpSp>
      <p:grpSp>
        <p:nvGrpSpPr>
          <p:cNvPr id="39" name="Group 15">
            <a:extLst>
              <a:ext uri="{FF2B5EF4-FFF2-40B4-BE49-F238E27FC236}">
                <a16:creationId xmlns:a16="http://schemas.microsoft.com/office/drawing/2014/main" id="{93CD73AF-C216-5DFC-62AF-2125E0BA2194}"/>
              </a:ext>
            </a:extLst>
          </p:cNvPr>
          <p:cNvGrpSpPr/>
          <p:nvPr/>
        </p:nvGrpSpPr>
        <p:grpSpPr>
          <a:xfrm rot="-2700000">
            <a:off x="15571280" y="6981450"/>
            <a:ext cx="498728" cy="497930"/>
            <a:chOff x="0" y="0"/>
            <a:chExt cx="6350000" cy="6339840"/>
          </a:xfrm>
          <a:solidFill>
            <a:schemeClr val="bg2">
              <a:lumMod val="75000"/>
            </a:schemeClr>
          </a:solidFill>
        </p:grpSpPr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644EFFEE-DA7D-FF0F-2FF4-4FDC031A03CF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42" name="Imagen 41" descr="Imagen">
            <a:extLst>
              <a:ext uri="{FF2B5EF4-FFF2-40B4-BE49-F238E27FC236}">
                <a16:creationId xmlns:a16="http://schemas.microsoft.com/office/drawing/2014/main" id="{CCA4A356-8F34-ADCE-6A28-16CE775D67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929" y="2923114"/>
            <a:ext cx="3087814" cy="4211223"/>
          </a:xfrm>
          <a:prstGeom prst="rect">
            <a:avLst/>
          </a:prstGeom>
          <a:noFill/>
          <a:ln w="57150">
            <a:solidFill>
              <a:srgbClr val="F1960F"/>
            </a:solidFill>
          </a:ln>
        </p:spPr>
      </p:pic>
      <p:sp>
        <p:nvSpPr>
          <p:cNvPr id="44" name="AutoShape 6">
            <a:extLst>
              <a:ext uri="{FF2B5EF4-FFF2-40B4-BE49-F238E27FC236}">
                <a16:creationId xmlns:a16="http://schemas.microsoft.com/office/drawing/2014/main" id="{C151AA9F-1242-F2A6-80F0-9A25D917ED16}"/>
              </a:ext>
            </a:extLst>
          </p:cNvPr>
          <p:cNvSpPr/>
          <p:nvPr/>
        </p:nvSpPr>
        <p:spPr>
          <a:xfrm>
            <a:off x="7490419" y="3832164"/>
            <a:ext cx="4049226" cy="58661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es-ES">
              <a:solidFill>
                <a:srgbClr val="F1960F"/>
              </a:solidFill>
            </a:endParaRPr>
          </a:p>
        </p:txBody>
      </p:sp>
      <p:sp>
        <p:nvSpPr>
          <p:cNvPr id="45" name="AutoShape 12">
            <a:extLst>
              <a:ext uri="{FF2B5EF4-FFF2-40B4-BE49-F238E27FC236}">
                <a16:creationId xmlns:a16="http://schemas.microsoft.com/office/drawing/2014/main" id="{455A02CC-2070-2EAE-70B4-5934949107B1}"/>
              </a:ext>
            </a:extLst>
          </p:cNvPr>
          <p:cNvSpPr/>
          <p:nvPr/>
        </p:nvSpPr>
        <p:spPr>
          <a:xfrm>
            <a:off x="8095634" y="6929265"/>
            <a:ext cx="2969817" cy="2524851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es-ES"/>
          </a:p>
        </p:txBody>
      </p:sp>
      <p:grpSp>
        <p:nvGrpSpPr>
          <p:cNvPr id="46" name="Group 15">
            <a:extLst>
              <a:ext uri="{FF2B5EF4-FFF2-40B4-BE49-F238E27FC236}">
                <a16:creationId xmlns:a16="http://schemas.microsoft.com/office/drawing/2014/main" id="{4683E1C3-9760-06CC-7518-E867F23C9F53}"/>
              </a:ext>
            </a:extLst>
          </p:cNvPr>
          <p:cNvGrpSpPr/>
          <p:nvPr/>
        </p:nvGrpSpPr>
        <p:grpSpPr>
          <a:xfrm rot="-2700000">
            <a:off x="9243674" y="6775864"/>
            <a:ext cx="498728" cy="497930"/>
            <a:chOff x="0" y="0"/>
            <a:chExt cx="6350000" cy="6339840"/>
          </a:xfrm>
          <a:solidFill>
            <a:schemeClr val="bg2">
              <a:lumMod val="75000"/>
            </a:schemeClr>
          </a:solidFill>
        </p:grpSpPr>
        <p:sp>
          <p:nvSpPr>
            <p:cNvPr id="47" name="Freeform 16">
              <a:extLst>
                <a:ext uri="{FF2B5EF4-FFF2-40B4-BE49-F238E27FC236}">
                  <a16:creationId xmlns:a16="http://schemas.microsoft.com/office/drawing/2014/main" id="{8519E930-6CF5-2E55-5B5E-D54955F578E8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 dirty="0"/>
            </a:p>
          </p:txBody>
        </p:sp>
      </p:grpSp>
      <p:pic>
        <p:nvPicPr>
          <p:cNvPr id="43" name="Imagen 42" descr="Imagen">
            <a:extLst>
              <a:ext uri="{FF2B5EF4-FFF2-40B4-BE49-F238E27FC236}">
                <a16:creationId xmlns:a16="http://schemas.microsoft.com/office/drawing/2014/main" id="{0715D60C-B4A8-87AC-E0AD-C82173016B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635" y="2908899"/>
            <a:ext cx="3087814" cy="4080632"/>
          </a:xfrm>
          <a:prstGeom prst="rect">
            <a:avLst/>
          </a:prstGeom>
          <a:noFill/>
          <a:ln w="57150">
            <a:solidFill>
              <a:srgbClr val="F1960F"/>
            </a:solidFill>
          </a:ln>
        </p:spPr>
      </p:pic>
      <p:sp>
        <p:nvSpPr>
          <p:cNvPr id="48" name="AutoShape 6">
            <a:extLst>
              <a:ext uri="{FF2B5EF4-FFF2-40B4-BE49-F238E27FC236}">
                <a16:creationId xmlns:a16="http://schemas.microsoft.com/office/drawing/2014/main" id="{835ABE9F-708E-4737-18A2-BD5F3AF199CC}"/>
              </a:ext>
            </a:extLst>
          </p:cNvPr>
          <p:cNvSpPr/>
          <p:nvPr/>
        </p:nvSpPr>
        <p:spPr>
          <a:xfrm>
            <a:off x="13415054" y="3880011"/>
            <a:ext cx="4049226" cy="58661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es-ES">
              <a:solidFill>
                <a:srgbClr val="F1960F"/>
              </a:solidFill>
            </a:endParaRPr>
          </a:p>
        </p:txBody>
      </p:sp>
      <p:pic>
        <p:nvPicPr>
          <p:cNvPr id="41" name="Imagen 40" descr="Imagen">
            <a:extLst>
              <a:ext uri="{FF2B5EF4-FFF2-40B4-BE49-F238E27FC236}">
                <a16:creationId xmlns:a16="http://schemas.microsoft.com/office/drawing/2014/main" id="{426A03BC-14ED-A5D7-A00B-8B332B4B9B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5" r="9107"/>
          <a:stretch>
            <a:fillRect/>
          </a:stretch>
        </p:blipFill>
        <p:spPr bwMode="auto">
          <a:xfrm>
            <a:off x="13983363" y="2908898"/>
            <a:ext cx="2964885" cy="4225439"/>
          </a:xfrm>
          <a:prstGeom prst="rect">
            <a:avLst/>
          </a:prstGeom>
          <a:noFill/>
          <a:ln w="57150">
            <a:solidFill>
              <a:srgbClr val="F1960F"/>
            </a:solidFill>
          </a:ln>
        </p:spPr>
      </p:pic>
      <p:sp>
        <p:nvSpPr>
          <p:cNvPr id="49" name="AutoShape 12">
            <a:extLst>
              <a:ext uri="{FF2B5EF4-FFF2-40B4-BE49-F238E27FC236}">
                <a16:creationId xmlns:a16="http://schemas.microsoft.com/office/drawing/2014/main" id="{9E313F06-3F4F-1BE5-5CDE-9BECA2FA6400}"/>
              </a:ext>
            </a:extLst>
          </p:cNvPr>
          <p:cNvSpPr/>
          <p:nvPr/>
        </p:nvSpPr>
        <p:spPr>
          <a:xfrm>
            <a:off x="13954758" y="7150059"/>
            <a:ext cx="2969817" cy="2392959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es-ES"/>
          </a:p>
        </p:txBody>
      </p:sp>
      <p:grpSp>
        <p:nvGrpSpPr>
          <p:cNvPr id="50" name="Group 15">
            <a:extLst>
              <a:ext uri="{FF2B5EF4-FFF2-40B4-BE49-F238E27FC236}">
                <a16:creationId xmlns:a16="http://schemas.microsoft.com/office/drawing/2014/main" id="{DAA258F6-5496-60E4-17D3-CF0DC07DB10D}"/>
              </a:ext>
            </a:extLst>
          </p:cNvPr>
          <p:cNvGrpSpPr/>
          <p:nvPr/>
        </p:nvGrpSpPr>
        <p:grpSpPr>
          <a:xfrm rot="-2700000">
            <a:off x="15252027" y="6903179"/>
            <a:ext cx="498728" cy="497930"/>
            <a:chOff x="0" y="0"/>
            <a:chExt cx="6350000" cy="6339840"/>
          </a:xfrm>
          <a:solidFill>
            <a:schemeClr val="bg2">
              <a:lumMod val="75000"/>
            </a:schemeClr>
          </a:solidFill>
        </p:grpSpPr>
        <p:sp>
          <p:nvSpPr>
            <p:cNvPr id="51" name="Freeform 16">
              <a:extLst>
                <a:ext uri="{FF2B5EF4-FFF2-40B4-BE49-F238E27FC236}">
                  <a16:creationId xmlns:a16="http://schemas.microsoft.com/office/drawing/2014/main" id="{05B31583-0CB8-CCD3-032D-2E6C50EA2093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 dirty="0"/>
            </a:p>
          </p:txBody>
        </p:sp>
      </p:grpSp>
      <p:sp>
        <p:nvSpPr>
          <p:cNvPr id="53" name="CuadroTexto 52">
            <a:extLst>
              <a:ext uri="{FF2B5EF4-FFF2-40B4-BE49-F238E27FC236}">
                <a16:creationId xmlns:a16="http://schemas.microsoft.com/office/drawing/2014/main" id="{F4CA9764-CEA5-78E7-217B-46E34CD14868}"/>
              </a:ext>
            </a:extLst>
          </p:cNvPr>
          <p:cNvSpPr txBox="1"/>
          <p:nvPr/>
        </p:nvSpPr>
        <p:spPr>
          <a:xfrm>
            <a:off x="2561498" y="7521291"/>
            <a:ext cx="2848701" cy="2557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145 personas inscritas</a:t>
            </a:r>
          </a:p>
          <a:p>
            <a:pPr algn="ctr">
              <a:lnSpc>
                <a:spcPts val="2500"/>
              </a:lnSpc>
            </a:pPr>
            <a:r>
              <a:rPr lang="es-ES" sz="2800" b="1" cap="small" dirty="0">
                <a:solidFill>
                  <a:srgbClr val="F1960F"/>
                </a:solidFill>
                <a:latin typeface="Montaser Arabic"/>
                <a:cs typeface="Montaser Arabic"/>
              </a:rPr>
              <a:t>mancomunidad mejorada- velilla</a:t>
            </a:r>
            <a:endParaRPr lang="es-ES" sz="2800" b="1" dirty="0">
              <a:solidFill>
                <a:srgbClr val="5A5A44"/>
              </a:solidFill>
              <a:latin typeface="Montaser Arabic"/>
              <a:cs typeface="Montaser Arabic"/>
            </a:endParaRPr>
          </a:p>
          <a:p>
            <a:pPr algn="ctr"/>
            <a:endParaRPr lang="es-ES" sz="2800" b="1" dirty="0">
              <a:solidFill>
                <a:srgbClr val="5A5A44"/>
              </a:solidFill>
              <a:latin typeface="Montaser Arabic"/>
              <a:cs typeface="Montaser Arabic"/>
            </a:endParaRPr>
          </a:p>
          <a:p>
            <a:pPr algn="ctr"/>
            <a:endParaRPr lang="es-ES" sz="28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968FF8F1-2DFE-BA59-3C3A-C8A9E3190530}"/>
              </a:ext>
            </a:extLst>
          </p:cNvPr>
          <p:cNvSpPr txBox="1"/>
          <p:nvPr/>
        </p:nvSpPr>
        <p:spPr>
          <a:xfrm>
            <a:off x="7974517" y="7521291"/>
            <a:ext cx="2848701" cy="2223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5A5A44"/>
                </a:solidFill>
                <a:latin typeface="Montaser Arabic"/>
                <a:cs typeface="Montaser Arabic"/>
              </a:rPr>
              <a:t>226 personas inscritas </a:t>
            </a:r>
          </a:p>
          <a:p>
            <a:pPr algn="ctr">
              <a:lnSpc>
                <a:spcPts val="2500"/>
              </a:lnSpc>
            </a:pPr>
            <a:r>
              <a:rPr lang="es-ES" sz="2800" b="1" cap="small" dirty="0">
                <a:solidFill>
                  <a:srgbClr val="F1960F"/>
                </a:solidFill>
                <a:latin typeface="Montaser Arabic"/>
                <a:cs typeface="Montaser Arabic"/>
              </a:rPr>
              <a:t>Coordinación socio- sanitaria </a:t>
            </a:r>
            <a:endParaRPr lang="es-ES" sz="2800" b="1" dirty="0">
              <a:solidFill>
                <a:srgbClr val="5A5A44"/>
              </a:solidFill>
              <a:latin typeface="Montaser Arabic"/>
              <a:cs typeface="Montaser Arabic"/>
            </a:endParaRPr>
          </a:p>
          <a:p>
            <a:pPr algn="ctr"/>
            <a:endParaRPr lang="es-ES" sz="2800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FCAEF33D-1F4D-8944-EC2D-6CFC45CCDC13}"/>
              </a:ext>
            </a:extLst>
          </p:cNvPr>
          <p:cNvSpPr txBox="1"/>
          <p:nvPr/>
        </p:nvSpPr>
        <p:spPr>
          <a:xfrm>
            <a:off x="13934737" y="7674003"/>
            <a:ext cx="2848701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5A5A44"/>
                </a:solidFill>
                <a:latin typeface="Montaser Arabic"/>
                <a:cs typeface="Montaser Arabic"/>
              </a:rPr>
              <a:t>73 personas inscritas </a:t>
            </a:r>
          </a:p>
          <a:p>
            <a:pPr algn="ctr"/>
            <a:r>
              <a:rPr lang="es-ES" sz="2800" b="1" cap="small" dirty="0">
                <a:solidFill>
                  <a:srgbClr val="F1960F"/>
                </a:solidFill>
                <a:latin typeface="Montaser Arabic"/>
                <a:cs typeface="Montaser Arabic"/>
              </a:rPr>
              <a:t>Departamento </a:t>
            </a:r>
            <a:r>
              <a:rPr lang="es-ES" sz="2800" b="1" cap="small" dirty="0" err="1">
                <a:solidFill>
                  <a:srgbClr val="F1960F"/>
                </a:solidFill>
                <a:latin typeface="Montaser Arabic"/>
                <a:cs typeface="Montaser Arabic"/>
              </a:rPr>
              <a:t>samur</a:t>
            </a:r>
            <a:r>
              <a:rPr lang="es-ES" sz="2800" b="1" cap="small" dirty="0">
                <a:solidFill>
                  <a:srgbClr val="F1960F"/>
                </a:solidFill>
                <a:latin typeface="Montaser Arabic"/>
                <a:cs typeface="Montaser Arabic"/>
              </a:rPr>
              <a:t> social</a:t>
            </a:r>
            <a:endParaRPr lang="es-ES" sz="2000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sp>
        <p:nvSpPr>
          <p:cNvPr id="57" name="Rectangle 1">
            <a:extLst>
              <a:ext uri="{FF2B5EF4-FFF2-40B4-BE49-F238E27FC236}">
                <a16:creationId xmlns:a16="http://schemas.microsoft.com/office/drawing/2014/main" id="{480FB20A-6CB7-D92E-170A-464959F8C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8" name="Rectangle 2">
            <a:extLst>
              <a:ext uri="{FF2B5EF4-FFF2-40B4-BE49-F238E27FC236}">
                <a16:creationId xmlns:a16="http://schemas.microsoft.com/office/drawing/2014/main" id="{E9304394-BD60-2C53-E90E-166935F4B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" name="Rectángulo: esquina doblada 1">
            <a:extLst>
              <a:ext uri="{FF2B5EF4-FFF2-40B4-BE49-F238E27FC236}">
                <a16:creationId xmlns:a16="http://schemas.microsoft.com/office/drawing/2014/main" id="{5ECBDF23-0691-3825-EE8B-948397F1D9A9}"/>
              </a:ext>
            </a:extLst>
          </p:cNvPr>
          <p:cNvSpPr/>
          <p:nvPr/>
        </p:nvSpPr>
        <p:spPr>
          <a:xfrm>
            <a:off x="6527341" y="8191690"/>
            <a:ext cx="1447176" cy="1220952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bg2"/>
            </a:solidFill>
          </a:ln>
          <a:effectLst>
            <a:outerShdw blurRad="50800" dist="38100" dir="13500000" sx="107000" sy="107000" algn="b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38FF3AD-34B5-7CB7-E8E4-1258DB671B4F}"/>
              </a:ext>
            </a:extLst>
          </p:cNvPr>
          <p:cNvSpPr txBox="1"/>
          <p:nvPr/>
        </p:nvSpPr>
        <p:spPr>
          <a:xfrm>
            <a:off x="6491090" y="8566375"/>
            <a:ext cx="1447176" cy="1274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800" b="1" cap="small" dirty="0">
                <a:solidFill>
                  <a:srgbClr val="838B19"/>
                </a:solidFill>
                <a:latin typeface="Montaser Arabic"/>
                <a:cs typeface="Montaser Arabic"/>
              </a:rPr>
              <a:t>4,6</a:t>
            </a:r>
            <a:endParaRPr lang="es-ES" sz="2800" b="1" dirty="0">
              <a:solidFill>
                <a:srgbClr val="838B19"/>
              </a:solidFill>
              <a:latin typeface="Montaser Arabic"/>
              <a:cs typeface="Montaser Arabic"/>
            </a:endParaRPr>
          </a:p>
          <a:p>
            <a:pPr algn="ctr"/>
            <a:endParaRPr lang="es-ES" sz="2800" b="1" dirty="0">
              <a:solidFill>
                <a:srgbClr val="5A5A44"/>
              </a:solidFill>
              <a:latin typeface="Montaser Arabic"/>
              <a:cs typeface="Montaser Arabic"/>
            </a:endParaRPr>
          </a:p>
          <a:p>
            <a:pPr algn="ctr"/>
            <a:endParaRPr lang="es-ES" sz="28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sp>
        <p:nvSpPr>
          <p:cNvPr id="10" name="Rectángulo: esquina doblada 9">
            <a:extLst>
              <a:ext uri="{FF2B5EF4-FFF2-40B4-BE49-F238E27FC236}">
                <a16:creationId xmlns:a16="http://schemas.microsoft.com/office/drawing/2014/main" id="{1EF14C76-38A5-6B44-25EB-3E2E2AB168F0}"/>
              </a:ext>
            </a:extLst>
          </p:cNvPr>
          <p:cNvSpPr/>
          <p:nvPr/>
        </p:nvSpPr>
        <p:spPr>
          <a:xfrm>
            <a:off x="12361664" y="8343900"/>
            <a:ext cx="1447176" cy="1220952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bg2"/>
            </a:solidFill>
          </a:ln>
          <a:effectLst>
            <a:outerShdw blurRad="50800" dist="38100" dir="13500000" sx="107000" sy="107000" algn="b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237FB1A-5BD0-03B9-BAB7-9CDCCA77C8C3}"/>
              </a:ext>
            </a:extLst>
          </p:cNvPr>
          <p:cNvSpPr txBox="1"/>
          <p:nvPr/>
        </p:nvSpPr>
        <p:spPr>
          <a:xfrm>
            <a:off x="12420601" y="8709208"/>
            <a:ext cx="1447176" cy="1274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800" b="1" cap="small" dirty="0">
                <a:solidFill>
                  <a:srgbClr val="838B19"/>
                </a:solidFill>
                <a:latin typeface="Montaser Arabic"/>
                <a:cs typeface="Montaser Arabic"/>
              </a:rPr>
              <a:t>4,33</a:t>
            </a:r>
            <a:endParaRPr lang="es-ES" sz="2800" b="1" dirty="0">
              <a:solidFill>
                <a:srgbClr val="838B19"/>
              </a:solidFill>
              <a:latin typeface="Montaser Arabic"/>
              <a:cs typeface="Montaser Arabic"/>
            </a:endParaRPr>
          </a:p>
          <a:p>
            <a:pPr algn="ctr"/>
            <a:endParaRPr lang="es-ES" sz="2800" b="1" dirty="0">
              <a:solidFill>
                <a:srgbClr val="5A5A44"/>
              </a:solidFill>
              <a:latin typeface="Montaser Arabic"/>
              <a:cs typeface="Montaser Arabic"/>
            </a:endParaRPr>
          </a:p>
          <a:p>
            <a:pPr algn="ctr"/>
            <a:endParaRPr lang="es-ES" sz="28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</p:spTree>
    <p:extLst>
      <p:ext uri="{BB962C8B-B14F-4D97-AF65-F5344CB8AC3E}">
        <p14:creationId xmlns:p14="http://schemas.microsoft.com/office/powerpoint/2010/main" val="22448490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135DA-9363-F561-3DF0-B79AF5421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37CB7759-15FC-46B9-49A7-7B1A3E9E6197}"/>
              </a:ext>
            </a:extLst>
          </p:cNvPr>
          <p:cNvSpPr/>
          <p:nvPr/>
        </p:nvSpPr>
        <p:spPr>
          <a:xfrm>
            <a:off x="-197878" y="-23324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84A8701E-4E73-84CA-19E0-092A959798DB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9E3EAB2D-8ABF-BDB5-41E3-03FA2FE55937}"/>
              </a:ext>
            </a:extLst>
          </p:cNvPr>
          <p:cNvSpPr txBox="1"/>
          <p:nvPr/>
        </p:nvSpPr>
        <p:spPr>
          <a:xfrm>
            <a:off x="2939110" y="355170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Jornadas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E50FB40-03C5-D052-5F48-6468E78887D5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5EF4C19-E4B3-6DBE-0319-261A6B4AE39A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442ECA7-B385-380C-6AD0-E0A7CEC18B68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B49E6B67-DAA8-3A0E-3416-CE049E1AAD2C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5A5A73A4-1B9E-B89D-706A-E923FE21ABA2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25C26890-0F3B-0BEF-D6A9-B4D1ACD0ED18}"/>
              </a:ext>
            </a:extLst>
          </p:cNvPr>
          <p:cNvSpPr/>
          <p:nvPr/>
        </p:nvSpPr>
        <p:spPr>
          <a:xfrm>
            <a:off x="2939110" y="4065725"/>
            <a:ext cx="3667809" cy="58661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es-ES">
              <a:solidFill>
                <a:srgbClr val="F1960F"/>
              </a:solidFill>
            </a:endParaRPr>
          </a:p>
        </p:txBody>
      </p:sp>
      <p:sp>
        <p:nvSpPr>
          <p:cNvPr id="18" name="AutoShape 12">
            <a:extLst>
              <a:ext uri="{FF2B5EF4-FFF2-40B4-BE49-F238E27FC236}">
                <a16:creationId xmlns:a16="http://schemas.microsoft.com/office/drawing/2014/main" id="{B0BCB6AA-4D47-D4DB-6C21-B3ADAAB4A782}"/>
              </a:ext>
            </a:extLst>
          </p:cNvPr>
          <p:cNvSpPr/>
          <p:nvPr/>
        </p:nvSpPr>
        <p:spPr>
          <a:xfrm>
            <a:off x="3475359" y="7200900"/>
            <a:ext cx="2532018" cy="2438400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es-ES"/>
          </a:p>
        </p:txBody>
      </p:sp>
      <p:sp>
        <p:nvSpPr>
          <p:cNvPr id="26" name="AutoShape 6">
            <a:extLst>
              <a:ext uri="{FF2B5EF4-FFF2-40B4-BE49-F238E27FC236}">
                <a16:creationId xmlns:a16="http://schemas.microsoft.com/office/drawing/2014/main" id="{2F308B7D-2AC4-252D-7688-3BC4B900582D}"/>
              </a:ext>
            </a:extLst>
          </p:cNvPr>
          <p:cNvSpPr/>
          <p:nvPr/>
        </p:nvSpPr>
        <p:spPr>
          <a:xfrm>
            <a:off x="7430920" y="4065724"/>
            <a:ext cx="3667809" cy="58661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es-ES">
              <a:solidFill>
                <a:srgbClr val="F1960F"/>
              </a:solidFill>
            </a:endParaRP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F56482B8-E5FC-2B5F-7EBE-5F2CD5535C6B}"/>
              </a:ext>
            </a:extLst>
          </p:cNvPr>
          <p:cNvSpPr/>
          <p:nvPr/>
        </p:nvSpPr>
        <p:spPr>
          <a:xfrm>
            <a:off x="12039129" y="4096897"/>
            <a:ext cx="3667809" cy="58661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es-ES">
              <a:solidFill>
                <a:srgbClr val="F1960F"/>
              </a:solidFill>
            </a:endParaRPr>
          </a:p>
        </p:txBody>
      </p:sp>
      <p:sp>
        <p:nvSpPr>
          <p:cNvPr id="31" name="AutoShape 12">
            <a:extLst>
              <a:ext uri="{FF2B5EF4-FFF2-40B4-BE49-F238E27FC236}">
                <a16:creationId xmlns:a16="http://schemas.microsoft.com/office/drawing/2014/main" id="{BCA58268-3577-77A8-CCB1-2AEDDC1C7EC2}"/>
              </a:ext>
            </a:extLst>
          </p:cNvPr>
          <p:cNvSpPr/>
          <p:nvPr/>
        </p:nvSpPr>
        <p:spPr>
          <a:xfrm>
            <a:off x="8152462" y="7094202"/>
            <a:ext cx="2365864" cy="2545097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es-ES"/>
          </a:p>
        </p:txBody>
      </p:sp>
      <p:sp>
        <p:nvSpPr>
          <p:cNvPr id="32" name="AutoShape 12">
            <a:extLst>
              <a:ext uri="{FF2B5EF4-FFF2-40B4-BE49-F238E27FC236}">
                <a16:creationId xmlns:a16="http://schemas.microsoft.com/office/drawing/2014/main" id="{BD516B94-BFEC-FF39-A8DB-EC197987D23D}"/>
              </a:ext>
            </a:extLst>
          </p:cNvPr>
          <p:cNvSpPr/>
          <p:nvPr/>
        </p:nvSpPr>
        <p:spPr>
          <a:xfrm>
            <a:off x="12582582" y="7094203"/>
            <a:ext cx="2532887" cy="2545096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es-ES"/>
          </a:p>
        </p:txBody>
      </p:sp>
      <p:grpSp>
        <p:nvGrpSpPr>
          <p:cNvPr id="33" name="Group 15">
            <a:extLst>
              <a:ext uri="{FF2B5EF4-FFF2-40B4-BE49-F238E27FC236}">
                <a16:creationId xmlns:a16="http://schemas.microsoft.com/office/drawing/2014/main" id="{2B9ADA0A-3159-D98E-46F5-0E5744FDDD4E}"/>
              </a:ext>
            </a:extLst>
          </p:cNvPr>
          <p:cNvGrpSpPr/>
          <p:nvPr/>
        </p:nvGrpSpPr>
        <p:grpSpPr>
          <a:xfrm rot="-2700000">
            <a:off x="4465661" y="6951934"/>
            <a:ext cx="498728" cy="497930"/>
            <a:chOff x="0" y="0"/>
            <a:chExt cx="6350000" cy="6339840"/>
          </a:xfrm>
          <a:solidFill>
            <a:schemeClr val="bg2">
              <a:lumMod val="75000"/>
            </a:schemeClr>
          </a:solidFill>
        </p:grpSpPr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4308243F-0EEA-E398-446D-5564BEBAA3C6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7" name="Group 15">
            <a:extLst>
              <a:ext uri="{FF2B5EF4-FFF2-40B4-BE49-F238E27FC236}">
                <a16:creationId xmlns:a16="http://schemas.microsoft.com/office/drawing/2014/main" id="{E9BBB2A4-63A0-B614-6B6A-FD2822209419}"/>
              </a:ext>
            </a:extLst>
          </p:cNvPr>
          <p:cNvGrpSpPr/>
          <p:nvPr/>
        </p:nvGrpSpPr>
        <p:grpSpPr>
          <a:xfrm rot="-2700000">
            <a:off x="9048671" y="6845238"/>
            <a:ext cx="498728" cy="497930"/>
            <a:chOff x="0" y="0"/>
            <a:chExt cx="6350000" cy="6339840"/>
          </a:xfrm>
          <a:solidFill>
            <a:schemeClr val="bg2">
              <a:lumMod val="75000"/>
            </a:schemeClr>
          </a:solidFill>
        </p:grpSpPr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2714706C-CED6-F6C3-8B02-565A5F018763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9" name="Group 15">
            <a:extLst>
              <a:ext uri="{FF2B5EF4-FFF2-40B4-BE49-F238E27FC236}">
                <a16:creationId xmlns:a16="http://schemas.microsoft.com/office/drawing/2014/main" id="{6AD290A7-DE63-4792-301E-D410133604B9}"/>
              </a:ext>
            </a:extLst>
          </p:cNvPr>
          <p:cNvGrpSpPr/>
          <p:nvPr/>
        </p:nvGrpSpPr>
        <p:grpSpPr>
          <a:xfrm rot="-2700000">
            <a:off x="13599661" y="6951934"/>
            <a:ext cx="498728" cy="497930"/>
            <a:chOff x="0" y="0"/>
            <a:chExt cx="6350000" cy="6339840"/>
          </a:xfrm>
          <a:solidFill>
            <a:schemeClr val="bg2">
              <a:lumMod val="75000"/>
            </a:schemeClr>
          </a:solidFill>
        </p:grpSpPr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F9900B2F-4A88-3CA4-FD8B-075A92093975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2" name="Imagen 1" descr="Imagen">
            <a:extLst>
              <a:ext uri="{FF2B5EF4-FFF2-40B4-BE49-F238E27FC236}">
                <a16:creationId xmlns:a16="http://schemas.microsoft.com/office/drawing/2014/main" id="{7946C129-C2FA-DA93-7D54-C64AAACF3D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691" y="3285482"/>
            <a:ext cx="2766654" cy="3915417"/>
          </a:xfrm>
          <a:prstGeom prst="rect">
            <a:avLst/>
          </a:prstGeom>
          <a:noFill/>
          <a:ln w="38100">
            <a:solidFill>
              <a:srgbClr val="F4A838"/>
            </a:solidFill>
          </a:ln>
        </p:spPr>
      </p:pic>
      <p:grpSp>
        <p:nvGrpSpPr>
          <p:cNvPr id="6" name="Group 6">
            <a:extLst>
              <a:ext uri="{FF2B5EF4-FFF2-40B4-BE49-F238E27FC236}">
                <a16:creationId xmlns:a16="http://schemas.microsoft.com/office/drawing/2014/main" id="{606E82DC-B063-844B-9B0F-EADFF65A209B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5A8D49D-B7FA-1260-8BA7-E30C76996F58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10CE34E-30E0-EE84-996A-6838233C3485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ACE98B13-C537-9128-00E6-8FCF88B9D0B1}"/>
              </a:ext>
            </a:extLst>
          </p:cNvPr>
          <p:cNvSpPr txBox="1"/>
          <p:nvPr/>
        </p:nvSpPr>
        <p:spPr>
          <a:xfrm>
            <a:off x="3302360" y="7657788"/>
            <a:ext cx="284870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109 personas inscritas</a:t>
            </a:r>
          </a:p>
          <a:p>
            <a:pPr algn="ctr"/>
            <a:r>
              <a:rPr lang="es-ES" sz="2400" b="1" cap="small" dirty="0">
                <a:solidFill>
                  <a:srgbClr val="F1960F"/>
                </a:solidFill>
                <a:latin typeface="Montaser Arabic"/>
                <a:cs typeface="Montaser Arabic"/>
              </a:rPr>
              <a:t>Universidad complutense</a:t>
            </a:r>
            <a:endParaRPr lang="es-ES" sz="2400" b="1" dirty="0">
              <a:solidFill>
                <a:srgbClr val="5A5A44"/>
              </a:solidFill>
              <a:latin typeface="Montaser Arabic"/>
              <a:cs typeface="Montaser Arabic"/>
            </a:endParaRPr>
          </a:p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 </a:t>
            </a:r>
          </a:p>
        </p:txBody>
      </p:sp>
      <p:pic>
        <p:nvPicPr>
          <p:cNvPr id="30" name="Imagen 29" descr="Imagen">
            <a:extLst>
              <a:ext uri="{FF2B5EF4-FFF2-40B4-BE49-F238E27FC236}">
                <a16:creationId xmlns:a16="http://schemas.microsoft.com/office/drawing/2014/main" id="{7DB89340-9313-A7D7-8D53-0C204065BB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840" y="3285482"/>
            <a:ext cx="2842369" cy="3875205"/>
          </a:xfrm>
          <a:prstGeom prst="rect">
            <a:avLst/>
          </a:prstGeom>
          <a:noFill/>
          <a:ln w="38100">
            <a:solidFill>
              <a:srgbClr val="F4A838"/>
            </a:solidFill>
          </a:ln>
        </p:spPr>
      </p:pic>
      <p:pic>
        <p:nvPicPr>
          <p:cNvPr id="41" name="Picture 2" descr="Imagen">
            <a:extLst>
              <a:ext uri="{FF2B5EF4-FFF2-40B4-BE49-F238E27FC236}">
                <a16:creationId xmlns:a16="http://schemas.microsoft.com/office/drawing/2014/main" id="{B94C7420-8569-9E54-1317-92C630A75C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1584" y="3218997"/>
            <a:ext cx="2727124" cy="3981902"/>
          </a:xfrm>
          <a:prstGeom prst="rect">
            <a:avLst/>
          </a:prstGeom>
          <a:noFill/>
          <a:ln w="38100">
            <a:solidFill>
              <a:srgbClr val="F4A838"/>
            </a:solidFill>
          </a:ln>
        </p:spPr>
      </p:pic>
      <p:sp>
        <p:nvSpPr>
          <p:cNvPr id="11" name="Rectángulo: esquina doblada 10">
            <a:extLst>
              <a:ext uri="{FF2B5EF4-FFF2-40B4-BE49-F238E27FC236}">
                <a16:creationId xmlns:a16="http://schemas.microsoft.com/office/drawing/2014/main" id="{686ABB30-01AF-421D-E768-6F0B11DD709F}"/>
              </a:ext>
            </a:extLst>
          </p:cNvPr>
          <p:cNvSpPr/>
          <p:nvPr/>
        </p:nvSpPr>
        <p:spPr>
          <a:xfrm>
            <a:off x="2091817" y="8366750"/>
            <a:ext cx="1447176" cy="1220952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bg2"/>
            </a:solidFill>
          </a:ln>
          <a:effectLst>
            <a:outerShdw blurRad="50800" dist="38100" dir="13500000" sx="107000" sy="107000" algn="b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7326D4D-4428-D78A-1DD6-6FF3430EF458}"/>
              </a:ext>
            </a:extLst>
          </p:cNvPr>
          <p:cNvSpPr txBox="1"/>
          <p:nvPr/>
        </p:nvSpPr>
        <p:spPr>
          <a:xfrm>
            <a:off x="2043423" y="8723539"/>
            <a:ext cx="1447176" cy="1274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800" b="1" cap="small" dirty="0">
                <a:solidFill>
                  <a:srgbClr val="838B19"/>
                </a:solidFill>
                <a:latin typeface="Montaser Arabic"/>
                <a:cs typeface="Montaser Arabic"/>
              </a:rPr>
              <a:t>4,11</a:t>
            </a:r>
            <a:endParaRPr lang="es-ES" sz="2800" b="1" dirty="0">
              <a:solidFill>
                <a:srgbClr val="838B19"/>
              </a:solidFill>
              <a:latin typeface="Montaser Arabic"/>
              <a:cs typeface="Montaser Arabic"/>
            </a:endParaRPr>
          </a:p>
          <a:p>
            <a:pPr algn="ctr"/>
            <a:endParaRPr lang="es-ES" sz="2800" b="1" dirty="0">
              <a:solidFill>
                <a:srgbClr val="5A5A44"/>
              </a:solidFill>
              <a:latin typeface="Montaser Arabic"/>
              <a:cs typeface="Montaser Arabic"/>
            </a:endParaRPr>
          </a:p>
          <a:p>
            <a:pPr algn="ctr"/>
            <a:endParaRPr lang="es-ES" sz="28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3810828-E7A5-F08F-3840-1A2820755C9A}"/>
              </a:ext>
            </a:extLst>
          </p:cNvPr>
          <p:cNvSpPr txBox="1"/>
          <p:nvPr/>
        </p:nvSpPr>
        <p:spPr>
          <a:xfrm>
            <a:off x="7898673" y="7600154"/>
            <a:ext cx="284870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132 personas inscritas</a:t>
            </a:r>
          </a:p>
          <a:p>
            <a:pPr algn="ctr"/>
            <a:r>
              <a:rPr lang="es-ES" sz="2400" b="1" cap="small" dirty="0">
                <a:solidFill>
                  <a:srgbClr val="F1960F"/>
                </a:solidFill>
                <a:latin typeface="Montaser Arabic"/>
                <a:cs typeface="Montaser Arabic"/>
              </a:rPr>
              <a:t>Hospital rodríguez </a:t>
            </a:r>
            <a:r>
              <a:rPr lang="es-ES" sz="2400" b="1" cap="small" dirty="0" err="1">
                <a:solidFill>
                  <a:srgbClr val="F1960F"/>
                </a:solidFill>
                <a:latin typeface="Montaser Arabic"/>
                <a:cs typeface="Montaser Arabic"/>
              </a:rPr>
              <a:t>lafora</a:t>
            </a:r>
            <a:r>
              <a:rPr lang="es-ES" sz="2400" b="1" cap="small" dirty="0">
                <a:solidFill>
                  <a:srgbClr val="F1960F"/>
                </a:solidFill>
                <a:latin typeface="Montaser Arabic"/>
                <a:cs typeface="Montaser Arabic"/>
              </a:rPr>
              <a:t> </a:t>
            </a:r>
            <a:endParaRPr lang="es-ES" sz="2400" b="1" dirty="0">
              <a:solidFill>
                <a:srgbClr val="5A5A44"/>
              </a:solidFill>
              <a:latin typeface="Montaser Arabic"/>
              <a:cs typeface="Montaser Arabic"/>
            </a:endParaRPr>
          </a:p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A3E81A7-E14D-23B9-30C5-B2452709E948}"/>
              </a:ext>
            </a:extLst>
          </p:cNvPr>
          <p:cNvSpPr txBox="1"/>
          <p:nvPr/>
        </p:nvSpPr>
        <p:spPr>
          <a:xfrm>
            <a:off x="12581824" y="8082320"/>
            <a:ext cx="25066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cap="small" dirty="0">
                <a:solidFill>
                  <a:srgbClr val="F1960F"/>
                </a:solidFill>
                <a:latin typeface="Montaser Arabic"/>
                <a:cs typeface="Montaser Arabic"/>
              </a:rPr>
              <a:t>Mancomunidad Las Cañadas </a:t>
            </a:r>
            <a:endParaRPr lang="es-ES" sz="24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</p:spTree>
    <p:extLst>
      <p:ext uri="{BB962C8B-B14F-4D97-AF65-F5344CB8AC3E}">
        <p14:creationId xmlns:p14="http://schemas.microsoft.com/office/powerpoint/2010/main" val="932335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94861-D22A-AD4F-D4E1-19652D7BD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543437DE-2736-3390-1186-4BCA9CAC1D8B}"/>
              </a:ext>
            </a:extLst>
          </p:cNvPr>
          <p:cNvSpPr/>
          <p:nvPr/>
        </p:nvSpPr>
        <p:spPr>
          <a:xfrm>
            <a:off x="-197878" y="-23324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EE0C22AA-2FA4-C6E8-220B-4B76CCA2DF4A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96446341-40F8-FCD8-1439-5190C079F3D0}"/>
              </a:ext>
            </a:extLst>
          </p:cNvPr>
          <p:cNvSpPr txBox="1"/>
          <p:nvPr/>
        </p:nvSpPr>
        <p:spPr>
          <a:xfrm>
            <a:off x="2939110" y="355170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Encuentros -Jornadas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DF22B3F-32FA-5552-F81D-2B860481B0F9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AB074A4-D1FC-5F80-188C-79C2194D682B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167B812-DAE2-BD81-1A28-CE6743394A17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8E1D3CD1-8E23-1977-B05D-D4BE36BE55CB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B6C64D3-E917-2B90-582B-0BBA5EE7B355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CD273563-BD34-666F-E7DD-C900CC801644}"/>
              </a:ext>
            </a:extLst>
          </p:cNvPr>
          <p:cNvSpPr/>
          <p:nvPr/>
        </p:nvSpPr>
        <p:spPr>
          <a:xfrm>
            <a:off x="296639" y="4065725"/>
            <a:ext cx="3568619" cy="5866105"/>
          </a:xfrm>
          <a:prstGeom prst="rect">
            <a:avLst/>
          </a:prstGeom>
          <a:solidFill>
            <a:srgbClr val="EBE881"/>
          </a:solidFill>
        </p:spPr>
        <p:txBody>
          <a:bodyPr/>
          <a:lstStyle/>
          <a:p>
            <a:endParaRPr lang="es-ES">
              <a:solidFill>
                <a:srgbClr val="F1960F"/>
              </a:solidFill>
            </a:endParaRPr>
          </a:p>
        </p:txBody>
      </p:sp>
      <p:sp>
        <p:nvSpPr>
          <p:cNvPr id="18" name="AutoShape 12">
            <a:extLst>
              <a:ext uri="{FF2B5EF4-FFF2-40B4-BE49-F238E27FC236}">
                <a16:creationId xmlns:a16="http://schemas.microsoft.com/office/drawing/2014/main" id="{B9F80789-26FB-ADA3-D588-42F7E5B07B62}"/>
              </a:ext>
            </a:extLst>
          </p:cNvPr>
          <p:cNvSpPr/>
          <p:nvPr/>
        </p:nvSpPr>
        <p:spPr>
          <a:xfrm>
            <a:off x="820783" y="7200900"/>
            <a:ext cx="2532018" cy="2438400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es-ES"/>
          </a:p>
        </p:txBody>
      </p:sp>
      <p:sp>
        <p:nvSpPr>
          <p:cNvPr id="26" name="AutoShape 6">
            <a:extLst>
              <a:ext uri="{FF2B5EF4-FFF2-40B4-BE49-F238E27FC236}">
                <a16:creationId xmlns:a16="http://schemas.microsoft.com/office/drawing/2014/main" id="{A835E2B3-43DF-D440-7E24-5A6403EB63F9}"/>
              </a:ext>
            </a:extLst>
          </p:cNvPr>
          <p:cNvSpPr/>
          <p:nvPr/>
        </p:nvSpPr>
        <p:spPr>
          <a:xfrm>
            <a:off x="9466282" y="4002826"/>
            <a:ext cx="3917377" cy="5866105"/>
          </a:xfrm>
          <a:prstGeom prst="rect">
            <a:avLst/>
          </a:prstGeom>
          <a:solidFill>
            <a:srgbClr val="FADAAC"/>
          </a:solidFill>
        </p:spPr>
        <p:txBody>
          <a:bodyPr/>
          <a:lstStyle/>
          <a:p>
            <a:endParaRPr lang="es-ES">
              <a:solidFill>
                <a:srgbClr val="F1960F"/>
              </a:solidFill>
            </a:endParaRP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20E4CED8-6066-59B9-92CD-E19E050D55C4}"/>
              </a:ext>
            </a:extLst>
          </p:cNvPr>
          <p:cNvSpPr/>
          <p:nvPr/>
        </p:nvSpPr>
        <p:spPr>
          <a:xfrm>
            <a:off x="13796753" y="3931645"/>
            <a:ext cx="3917377" cy="5866105"/>
          </a:xfrm>
          <a:prstGeom prst="rect">
            <a:avLst/>
          </a:prstGeom>
          <a:solidFill>
            <a:srgbClr val="FADAAC"/>
          </a:solidFill>
        </p:spPr>
        <p:txBody>
          <a:bodyPr/>
          <a:lstStyle/>
          <a:p>
            <a:endParaRPr lang="es-ES">
              <a:solidFill>
                <a:srgbClr val="F1960F"/>
              </a:solidFill>
            </a:endParaRPr>
          </a:p>
        </p:txBody>
      </p:sp>
      <p:sp>
        <p:nvSpPr>
          <p:cNvPr id="29" name="AutoShape 12">
            <a:extLst>
              <a:ext uri="{FF2B5EF4-FFF2-40B4-BE49-F238E27FC236}">
                <a16:creationId xmlns:a16="http://schemas.microsoft.com/office/drawing/2014/main" id="{E542A410-97D6-2A31-02F9-642500357EDA}"/>
              </a:ext>
            </a:extLst>
          </p:cNvPr>
          <p:cNvSpPr/>
          <p:nvPr/>
        </p:nvSpPr>
        <p:spPr>
          <a:xfrm>
            <a:off x="5334001" y="7200900"/>
            <a:ext cx="2572716" cy="2286000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es-ES"/>
          </a:p>
        </p:txBody>
      </p:sp>
      <p:sp>
        <p:nvSpPr>
          <p:cNvPr id="31" name="AutoShape 12">
            <a:extLst>
              <a:ext uri="{FF2B5EF4-FFF2-40B4-BE49-F238E27FC236}">
                <a16:creationId xmlns:a16="http://schemas.microsoft.com/office/drawing/2014/main" id="{65F912E5-E134-6935-BB97-FE688CB14B73}"/>
              </a:ext>
            </a:extLst>
          </p:cNvPr>
          <p:cNvSpPr/>
          <p:nvPr/>
        </p:nvSpPr>
        <p:spPr>
          <a:xfrm>
            <a:off x="10207572" y="8314071"/>
            <a:ext cx="2645270" cy="1104899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es-ES" dirty="0"/>
          </a:p>
        </p:txBody>
      </p:sp>
      <p:sp>
        <p:nvSpPr>
          <p:cNvPr id="32" name="AutoShape 12">
            <a:extLst>
              <a:ext uri="{FF2B5EF4-FFF2-40B4-BE49-F238E27FC236}">
                <a16:creationId xmlns:a16="http://schemas.microsoft.com/office/drawing/2014/main" id="{67F1C707-3F5C-FE46-9652-C0F1D00B9119}"/>
              </a:ext>
            </a:extLst>
          </p:cNvPr>
          <p:cNvSpPr/>
          <p:nvPr/>
        </p:nvSpPr>
        <p:spPr>
          <a:xfrm>
            <a:off x="14554200" y="8409681"/>
            <a:ext cx="2532887" cy="1077218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es-ES"/>
          </a:p>
        </p:txBody>
      </p:sp>
      <p:grpSp>
        <p:nvGrpSpPr>
          <p:cNvPr id="33" name="Group 15">
            <a:extLst>
              <a:ext uri="{FF2B5EF4-FFF2-40B4-BE49-F238E27FC236}">
                <a16:creationId xmlns:a16="http://schemas.microsoft.com/office/drawing/2014/main" id="{B7E30B7A-D316-B306-1CCA-BA3C494A0C78}"/>
              </a:ext>
            </a:extLst>
          </p:cNvPr>
          <p:cNvGrpSpPr/>
          <p:nvPr/>
        </p:nvGrpSpPr>
        <p:grpSpPr>
          <a:xfrm rot="-2700000">
            <a:off x="1779292" y="6987651"/>
            <a:ext cx="498728" cy="497930"/>
            <a:chOff x="0" y="0"/>
            <a:chExt cx="6350000" cy="6339840"/>
          </a:xfrm>
          <a:solidFill>
            <a:srgbClr val="B8B41E"/>
          </a:solidFill>
        </p:grpSpPr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1452AA03-40C2-10E4-B37C-4831C2127F3A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5" name="Group 15">
            <a:extLst>
              <a:ext uri="{FF2B5EF4-FFF2-40B4-BE49-F238E27FC236}">
                <a16:creationId xmlns:a16="http://schemas.microsoft.com/office/drawing/2014/main" id="{C499C51A-0566-8F7D-035C-95F6DE98C6A1}"/>
              </a:ext>
            </a:extLst>
          </p:cNvPr>
          <p:cNvGrpSpPr/>
          <p:nvPr/>
        </p:nvGrpSpPr>
        <p:grpSpPr>
          <a:xfrm rot="-2700000">
            <a:off x="6370995" y="6968103"/>
            <a:ext cx="498728" cy="497930"/>
            <a:chOff x="0" y="0"/>
            <a:chExt cx="6350000" cy="6339840"/>
          </a:xfrm>
          <a:solidFill>
            <a:schemeClr val="bg2">
              <a:lumMod val="75000"/>
            </a:schemeClr>
          </a:solidFill>
        </p:grpSpPr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29D2FA3F-12E5-A243-E23E-CFA677F36E29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7" name="Group 15">
            <a:extLst>
              <a:ext uri="{FF2B5EF4-FFF2-40B4-BE49-F238E27FC236}">
                <a16:creationId xmlns:a16="http://schemas.microsoft.com/office/drawing/2014/main" id="{166A04D5-A949-A321-6923-C559000CD09A}"/>
              </a:ext>
            </a:extLst>
          </p:cNvPr>
          <p:cNvGrpSpPr/>
          <p:nvPr/>
        </p:nvGrpSpPr>
        <p:grpSpPr>
          <a:xfrm rot="-2700000">
            <a:off x="11280843" y="8071869"/>
            <a:ext cx="498728" cy="497930"/>
            <a:chOff x="0" y="0"/>
            <a:chExt cx="6350000" cy="6339840"/>
          </a:xfrm>
          <a:solidFill>
            <a:srgbClr val="F4A838"/>
          </a:solidFill>
        </p:grpSpPr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CF2B4A5A-89DB-0350-1F31-801E5BAAA118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 dirty="0"/>
            </a:p>
          </p:txBody>
        </p:sp>
      </p:grpSp>
      <p:grpSp>
        <p:nvGrpSpPr>
          <p:cNvPr id="39" name="Group 15">
            <a:extLst>
              <a:ext uri="{FF2B5EF4-FFF2-40B4-BE49-F238E27FC236}">
                <a16:creationId xmlns:a16="http://schemas.microsoft.com/office/drawing/2014/main" id="{41703C57-CD7D-53CB-2B39-EF0FE3D6A6BB}"/>
              </a:ext>
            </a:extLst>
          </p:cNvPr>
          <p:cNvGrpSpPr/>
          <p:nvPr/>
        </p:nvGrpSpPr>
        <p:grpSpPr>
          <a:xfrm rot="-2700000">
            <a:off x="15571316" y="8112397"/>
            <a:ext cx="498728" cy="497930"/>
            <a:chOff x="0" y="0"/>
            <a:chExt cx="6350000" cy="6339840"/>
          </a:xfrm>
          <a:solidFill>
            <a:srgbClr val="F4A838"/>
          </a:solidFill>
        </p:grpSpPr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81C55364-2D2E-3470-B709-FC9BCB6D724C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16D49EE5-94B9-CE4C-2079-D22D040F3126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E324E8B-68D4-03E1-D62B-E55A8EF629C2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FDA7C56B-63FD-479F-6278-789F50AC70F4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F5E611C2-AF66-76A6-19E6-26CC02D35D82}"/>
              </a:ext>
            </a:extLst>
          </p:cNvPr>
          <p:cNvSpPr txBox="1"/>
          <p:nvPr/>
        </p:nvSpPr>
        <p:spPr>
          <a:xfrm>
            <a:off x="662441" y="7738969"/>
            <a:ext cx="284870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40 personas inscritas</a:t>
            </a:r>
          </a:p>
          <a:p>
            <a:pPr algn="ctr"/>
            <a:r>
              <a:rPr lang="es-ES" sz="3600" b="1" cap="small" dirty="0" err="1">
                <a:solidFill>
                  <a:srgbClr val="838B19"/>
                </a:solidFill>
                <a:latin typeface="Montaser Arabic"/>
                <a:cs typeface="Montaser Arabic"/>
              </a:rPr>
              <a:t>Cots</a:t>
            </a:r>
            <a:r>
              <a:rPr lang="es-ES" sz="3600" b="1" cap="small" dirty="0">
                <a:solidFill>
                  <a:srgbClr val="838B19"/>
                </a:solidFill>
                <a:latin typeface="Montaser Arabic"/>
                <a:cs typeface="Montaser Arabic"/>
              </a:rPr>
              <a:t>-M</a:t>
            </a:r>
            <a:endParaRPr lang="es-ES" sz="3600" b="1" dirty="0">
              <a:solidFill>
                <a:srgbClr val="838B19"/>
              </a:solidFill>
              <a:latin typeface="Montaser Arabic"/>
              <a:cs typeface="Montaser Arabic"/>
            </a:endParaRPr>
          </a:p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 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478B3CB-033A-1845-6C27-A0087E8798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4" t="847"/>
          <a:stretch>
            <a:fillRect/>
          </a:stretch>
        </p:blipFill>
        <p:spPr bwMode="auto">
          <a:xfrm>
            <a:off x="686146" y="3660259"/>
            <a:ext cx="2761090" cy="3604282"/>
          </a:xfrm>
          <a:prstGeom prst="rect">
            <a:avLst/>
          </a:prstGeom>
          <a:ln w="38100">
            <a:solidFill>
              <a:srgbClr val="B8B41E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 descr="Imagen">
            <a:extLst>
              <a:ext uri="{FF2B5EF4-FFF2-40B4-BE49-F238E27FC236}">
                <a16:creationId xmlns:a16="http://schemas.microsoft.com/office/drawing/2014/main" id="{13F98102-C816-ACEB-7E53-C74D0B1417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926" y="3591297"/>
            <a:ext cx="3239269" cy="4753948"/>
          </a:xfrm>
          <a:prstGeom prst="rect">
            <a:avLst/>
          </a:prstGeom>
          <a:noFill/>
          <a:ln w="38100">
            <a:solidFill>
              <a:srgbClr val="B8B41E"/>
            </a:solidFill>
          </a:ln>
        </p:spPr>
      </p:pic>
      <p:pic>
        <p:nvPicPr>
          <p:cNvPr id="14" name="Imagen 13" descr="Imagen">
            <a:extLst>
              <a:ext uri="{FF2B5EF4-FFF2-40B4-BE49-F238E27FC236}">
                <a16:creationId xmlns:a16="http://schemas.microsoft.com/office/drawing/2014/main" id="{98BBD760-FEDF-74CB-1470-78FE53A49D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0612" y="3591296"/>
            <a:ext cx="3347876" cy="4752603"/>
          </a:xfrm>
          <a:prstGeom prst="rect">
            <a:avLst/>
          </a:prstGeom>
          <a:noFill/>
          <a:ln w="38100">
            <a:solidFill>
              <a:srgbClr val="B8B41E"/>
            </a:solidFill>
          </a:ln>
        </p:spPr>
      </p:pic>
      <p:sp>
        <p:nvSpPr>
          <p:cNvPr id="2" name="AutoShape 6">
            <a:extLst>
              <a:ext uri="{FF2B5EF4-FFF2-40B4-BE49-F238E27FC236}">
                <a16:creationId xmlns:a16="http://schemas.microsoft.com/office/drawing/2014/main" id="{EC993855-EA78-00E2-C35C-2F797A6F2F4D}"/>
              </a:ext>
            </a:extLst>
          </p:cNvPr>
          <p:cNvSpPr/>
          <p:nvPr/>
        </p:nvSpPr>
        <p:spPr>
          <a:xfrm>
            <a:off x="5427721" y="4065724"/>
            <a:ext cx="3351608" cy="5866105"/>
          </a:xfrm>
          <a:prstGeom prst="rect">
            <a:avLst/>
          </a:prstGeom>
          <a:solidFill>
            <a:srgbClr val="EBE881"/>
          </a:solidFill>
        </p:spPr>
        <p:txBody>
          <a:bodyPr/>
          <a:lstStyle/>
          <a:p>
            <a:endParaRPr lang="es-ES">
              <a:solidFill>
                <a:srgbClr val="F1960F"/>
              </a:solidFill>
            </a:endParaRPr>
          </a:p>
        </p:txBody>
      </p:sp>
      <p:pic>
        <p:nvPicPr>
          <p:cNvPr id="9220" name="Picture 4" descr="Imagen">
            <a:extLst>
              <a:ext uri="{FF2B5EF4-FFF2-40B4-BE49-F238E27FC236}">
                <a16:creationId xmlns:a16="http://schemas.microsoft.com/office/drawing/2014/main" id="{53A28EC2-3A13-1809-88FB-A31A111E7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986" y="3660259"/>
            <a:ext cx="2761090" cy="3464442"/>
          </a:xfrm>
          <a:prstGeom prst="rect">
            <a:avLst/>
          </a:prstGeom>
          <a:noFill/>
          <a:ln w="38100">
            <a:solidFill>
              <a:srgbClr val="B8B41E">
                <a:alpha val="99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12">
            <a:extLst>
              <a:ext uri="{FF2B5EF4-FFF2-40B4-BE49-F238E27FC236}">
                <a16:creationId xmlns:a16="http://schemas.microsoft.com/office/drawing/2014/main" id="{6E3354E4-BD18-B0F7-B16F-A2CC2BA39B60}"/>
              </a:ext>
            </a:extLst>
          </p:cNvPr>
          <p:cNvSpPr/>
          <p:nvPr/>
        </p:nvSpPr>
        <p:spPr>
          <a:xfrm>
            <a:off x="5936881" y="7124700"/>
            <a:ext cx="2402850" cy="2438399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es-ES"/>
          </a:p>
        </p:txBody>
      </p:sp>
      <p:grpSp>
        <p:nvGrpSpPr>
          <p:cNvPr id="17" name="Group 15">
            <a:extLst>
              <a:ext uri="{FF2B5EF4-FFF2-40B4-BE49-F238E27FC236}">
                <a16:creationId xmlns:a16="http://schemas.microsoft.com/office/drawing/2014/main" id="{E5F4A221-EC83-C564-26CF-6C11B4F78BBB}"/>
              </a:ext>
            </a:extLst>
          </p:cNvPr>
          <p:cNvGrpSpPr/>
          <p:nvPr/>
        </p:nvGrpSpPr>
        <p:grpSpPr>
          <a:xfrm rot="-2700000">
            <a:off x="6828031" y="6862908"/>
            <a:ext cx="498728" cy="497930"/>
            <a:chOff x="0" y="0"/>
            <a:chExt cx="6350000" cy="6339840"/>
          </a:xfrm>
          <a:solidFill>
            <a:srgbClr val="B8B41E"/>
          </a:solidFill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546354C5-5785-2947-5875-54B8659A930B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1" name="Rectángulo: esquina doblada 20">
            <a:extLst>
              <a:ext uri="{FF2B5EF4-FFF2-40B4-BE49-F238E27FC236}">
                <a16:creationId xmlns:a16="http://schemas.microsoft.com/office/drawing/2014/main" id="{8B35DE4F-E504-7F56-367F-0C9711C84370}"/>
              </a:ext>
            </a:extLst>
          </p:cNvPr>
          <p:cNvSpPr/>
          <p:nvPr/>
        </p:nvSpPr>
        <p:spPr>
          <a:xfrm>
            <a:off x="4298272" y="8382000"/>
            <a:ext cx="1447176" cy="1220952"/>
          </a:xfrm>
          <a:prstGeom prst="foldedCorner">
            <a:avLst/>
          </a:prstGeom>
          <a:solidFill>
            <a:schemeClr val="bg2">
              <a:lumMod val="90000"/>
            </a:schemeClr>
          </a:solidFill>
          <a:ln>
            <a:solidFill>
              <a:schemeClr val="bg2"/>
            </a:solidFill>
          </a:ln>
          <a:effectLst>
            <a:outerShdw blurRad="50800" dist="38100" dir="13500000" sx="107000" sy="107000" algn="br" rotWithShape="0">
              <a:schemeClr val="bg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B338A1B-55C1-6A8C-CD87-135D1ABDEA13}"/>
              </a:ext>
            </a:extLst>
          </p:cNvPr>
          <p:cNvSpPr txBox="1"/>
          <p:nvPr/>
        </p:nvSpPr>
        <p:spPr>
          <a:xfrm>
            <a:off x="5670906" y="7586008"/>
            <a:ext cx="284870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84 personas inscritas</a:t>
            </a:r>
          </a:p>
          <a:p>
            <a:pPr algn="ctr"/>
            <a:r>
              <a:rPr lang="es-ES" sz="3600" b="1" cap="small" dirty="0" err="1">
                <a:solidFill>
                  <a:srgbClr val="838B19"/>
                </a:solidFill>
                <a:latin typeface="Montaser Arabic"/>
                <a:cs typeface="Montaser Arabic"/>
              </a:rPr>
              <a:t>Cots</a:t>
            </a:r>
            <a:r>
              <a:rPr lang="es-ES" sz="3600" b="1" cap="small" dirty="0">
                <a:solidFill>
                  <a:srgbClr val="838B19"/>
                </a:solidFill>
                <a:latin typeface="Montaser Arabic"/>
                <a:cs typeface="Montaser Arabic"/>
              </a:rPr>
              <a:t>-M</a:t>
            </a:r>
            <a:endParaRPr lang="es-ES" sz="3600" b="1" dirty="0">
              <a:solidFill>
                <a:srgbClr val="838B19"/>
              </a:solidFill>
              <a:latin typeface="Montaser Arabic"/>
              <a:cs typeface="Montaser Arabic"/>
            </a:endParaRPr>
          </a:p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09A6718-CC00-D43E-E86F-A681B48FE386}"/>
              </a:ext>
            </a:extLst>
          </p:cNvPr>
          <p:cNvSpPr txBox="1"/>
          <p:nvPr/>
        </p:nvSpPr>
        <p:spPr>
          <a:xfrm>
            <a:off x="4272843" y="8740784"/>
            <a:ext cx="1447176" cy="1274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es-ES" sz="2800" b="1" cap="small" dirty="0">
                <a:solidFill>
                  <a:srgbClr val="838B19"/>
                </a:solidFill>
                <a:latin typeface="Montaser Arabic"/>
                <a:cs typeface="Montaser Arabic"/>
              </a:rPr>
              <a:t>4,6</a:t>
            </a:r>
            <a:endParaRPr lang="es-ES" sz="2800" b="1" dirty="0">
              <a:solidFill>
                <a:srgbClr val="838B19"/>
              </a:solidFill>
              <a:latin typeface="Montaser Arabic"/>
              <a:cs typeface="Montaser Arabic"/>
            </a:endParaRPr>
          </a:p>
          <a:p>
            <a:pPr algn="ctr"/>
            <a:endParaRPr lang="es-ES" sz="2800" b="1" dirty="0">
              <a:solidFill>
                <a:srgbClr val="5A5A44"/>
              </a:solidFill>
              <a:latin typeface="Montaser Arabic"/>
              <a:cs typeface="Montaser Arabic"/>
            </a:endParaRPr>
          </a:p>
          <a:p>
            <a:pPr algn="ctr"/>
            <a:endParaRPr lang="es-ES" sz="28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F35FE1E-57BE-3593-79C5-2E42D0394D28}"/>
              </a:ext>
            </a:extLst>
          </p:cNvPr>
          <p:cNvSpPr txBox="1"/>
          <p:nvPr/>
        </p:nvSpPr>
        <p:spPr>
          <a:xfrm>
            <a:off x="10321009" y="8708465"/>
            <a:ext cx="28487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cap="small" dirty="0" err="1">
                <a:solidFill>
                  <a:srgbClr val="838B19"/>
                </a:solidFill>
                <a:latin typeface="Montaser Arabic"/>
                <a:cs typeface="Montaser Arabic"/>
              </a:rPr>
              <a:t>Cots</a:t>
            </a:r>
            <a:r>
              <a:rPr lang="es-ES" sz="3600" b="1" cap="small" dirty="0">
                <a:solidFill>
                  <a:srgbClr val="838B19"/>
                </a:solidFill>
                <a:latin typeface="Montaser Arabic"/>
                <a:cs typeface="Montaser Arabic"/>
              </a:rPr>
              <a:t>-M</a:t>
            </a:r>
            <a:endParaRPr lang="es-ES" sz="3600" b="1" dirty="0">
              <a:solidFill>
                <a:srgbClr val="838B19"/>
              </a:solidFill>
              <a:latin typeface="Montaser Arabic"/>
              <a:cs typeface="Montaser Arabic"/>
            </a:endParaRPr>
          </a:p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 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EFD5C44-2194-8535-8751-9FC5D098AC68}"/>
              </a:ext>
            </a:extLst>
          </p:cNvPr>
          <p:cNvSpPr txBox="1"/>
          <p:nvPr/>
        </p:nvSpPr>
        <p:spPr>
          <a:xfrm>
            <a:off x="14372326" y="8672214"/>
            <a:ext cx="28487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cap="small" dirty="0" err="1">
                <a:solidFill>
                  <a:srgbClr val="838B19"/>
                </a:solidFill>
                <a:latin typeface="Montaser Arabic"/>
                <a:cs typeface="Montaser Arabic"/>
              </a:rPr>
              <a:t>Cots</a:t>
            </a:r>
            <a:r>
              <a:rPr lang="es-ES" sz="3600" b="1" cap="small" dirty="0">
                <a:solidFill>
                  <a:srgbClr val="838B19"/>
                </a:solidFill>
                <a:latin typeface="Montaser Arabic"/>
                <a:cs typeface="Montaser Arabic"/>
              </a:rPr>
              <a:t>-M</a:t>
            </a:r>
            <a:endParaRPr lang="es-ES" sz="3600" b="1" dirty="0">
              <a:solidFill>
                <a:srgbClr val="838B19"/>
              </a:solidFill>
              <a:latin typeface="Montaser Arabic"/>
              <a:cs typeface="Montaser Arabic"/>
            </a:endParaRPr>
          </a:p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973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C3307-193B-DA5E-EB96-232573C3F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utoShape 6">
            <a:extLst>
              <a:ext uri="{FF2B5EF4-FFF2-40B4-BE49-F238E27FC236}">
                <a16:creationId xmlns:a16="http://schemas.microsoft.com/office/drawing/2014/main" id="{B807C88B-1BC1-AA94-F467-B113DA83C7B8}"/>
              </a:ext>
            </a:extLst>
          </p:cNvPr>
          <p:cNvSpPr/>
          <p:nvPr/>
        </p:nvSpPr>
        <p:spPr>
          <a:xfrm rot="16200000">
            <a:off x="13531522" y="4608298"/>
            <a:ext cx="1341474" cy="6846602"/>
          </a:xfrm>
          <a:prstGeom prst="rect">
            <a:avLst/>
          </a:prstGeom>
          <a:solidFill>
            <a:schemeClr val="bg1"/>
          </a:solidFill>
          <a:ln w="38100">
            <a:solidFill>
              <a:srgbClr val="F4A838"/>
            </a:solidFill>
          </a:ln>
        </p:spPr>
        <p:txBody>
          <a:bodyPr/>
          <a:lstStyle/>
          <a:p>
            <a:endParaRPr lang="es-ES">
              <a:solidFill>
                <a:srgbClr val="F1960F"/>
              </a:solidFill>
            </a:endParaRPr>
          </a:p>
        </p:txBody>
      </p:sp>
      <p:sp>
        <p:nvSpPr>
          <p:cNvPr id="17" name="AutoShape 6">
            <a:extLst>
              <a:ext uri="{FF2B5EF4-FFF2-40B4-BE49-F238E27FC236}">
                <a16:creationId xmlns:a16="http://schemas.microsoft.com/office/drawing/2014/main" id="{375E989C-5D6E-5063-4182-1EE7C3DCD319}"/>
              </a:ext>
            </a:extLst>
          </p:cNvPr>
          <p:cNvSpPr/>
          <p:nvPr/>
        </p:nvSpPr>
        <p:spPr>
          <a:xfrm rot="16200000">
            <a:off x="3223982" y="5934990"/>
            <a:ext cx="1341474" cy="5029250"/>
          </a:xfrm>
          <a:prstGeom prst="rect">
            <a:avLst/>
          </a:prstGeom>
          <a:solidFill>
            <a:schemeClr val="bg1"/>
          </a:solidFill>
          <a:ln w="38100">
            <a:solidFill>
              <a:srgbClr val="F4A838"/>
            </a:solidFill>
          </a:ln>
        </p:spPr>
        <p:txBody>
          <a:bodyPr/>
          <a:lstStyle/>
          <a:p>
            <a:endParaRPr lang="es-ES">
              <a:solidFill>
                <a:srgbClr val="F1960F"/>
              </a:solidFill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7FE62AE6-4BFC-D0AE-CDE9-88582AE5D13F}"/>
              </a:ext>
            </a:extLst>
          </p:cNvPr>
          <p:cNvSpPr/>
          <p:nvPr/>
        </p:nvSpPr>
        <p:spPr>
          <a:xfrm>
            <a:off x="-197878" y="-23324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5285946B-D1F6-2469-18CC-1664178EE739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F7C2F6BA-607A-0F97-D709-10A2296324F7}"/>
              </a:ext>
            </a:extLst>
          </p:cNvPr>
          <p:cNvSpPr txBox="1"/>
          <p:nvPr/>
        </p:nvSpPr>
        <p:spPr>
          <a:xfrm>
            <a:off x="2939110" y="355170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Eventos</a:t>
            </a: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C6B13AD-CF2C-D338-6EDA-3A8C56551EB2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06B7A8B-C6E6-4712-0D01-2D7458E169BA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CBE1502-A23A-3CB7-8FB5-F7A20385CEF0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5D7BD86E-74E1-8082-D5AB-8314BEB10646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4AE98F91-AD37-1645-4305-89E7D20E9A13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95232410-0991-EFF5-05A2-64D6664D4D67}"/>
              </a:ext>
            </a:extLst>
          </p:cNvPr>
          <p:cNvSpPr/>
          <p:nvPr/>
        </p:nvSpPr>
        <p:spPr>
          <a:xfrm rot="16200000">
            <a:off x="3162203" y="2153018"/>
            <a:ext cx="1341474" cy="5029250"/>
          </a:xfrm>
          <a:prstGeom prst="rect">
            <a:avLst/>
          </a:prstGeom>
          <a:solidFill>
            <a:schemeClr val="bg1"/>
          </a:solidFill>
          <a:ln w="38100">
            <a:solidFill>
              <a:srgbClr val="F4A838"/>
            </a:solidFill>
          </a:ln>
        </p:spPr>
        <p:txBody>
          <a:bodyPr/>
          <a:lstStyle/>
          <a:p>
            <a:endParaRPr lang="es-ES">
              <a:solidFill>
                <a:srgbClr val="F1960F"/>
              </a:solidFill>
            </a:endParaRPr>
          </a:p>
        </p:txBody>
      </p:sp>
      <p:sp>
        <p:nvSpPr>
          <p:cNvPr id="18" name="AutoShape 12">
            <a:extLst>
              <a:ext uri="{FF2B5EF4-FFF2-40B4-BE49-F238E27FC236}">
                <a16:creationId xmlns:a16="http://schemas.microsoft.com/office/drawing/2014/main" id="{EAF93336-1246-9CF2-EE42-7CD7F1EBB7AF}"/>
              </a:ext>
            </a:extLst>
          </p:cNvPr>
          <p:cNvSpPr/>
          <p:nvPr/>
        </p:nvSpPr>
        <p:spPr>
          <a:xfrm>
            <a:off x="7012109" y="6011215"/>
            <a:ext cx="2532018" cy="2438400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es-ES" dirty="0"/>
          </a:p>
        </p:txBody>
      </p:sp>
      <p:grpSp>
        <p:nvGrpSpPr>
          <p:cNvPr id="33" name="Group 15">
            <a:extLst>
              <a:ext uri="{FF2B5EF4-FFF2-40B4-BE49-F238E27FC236}">
                <a16:creationId xmlns:a16="http://schemas.microsoft.com/office/drawing/2014/main" id="{29EAC364-CC6B-1C37-3B7E-EF87BC3DD5D9}"/>
              </a:ext>
            </a:extLst>
          </p:cNvPr>
          <p:cNvGrpSpPr/>
          <p:nvPr/>
        </p:nvGrpSpPr>
        <p:grpSpPr>
          <a:xfrm rot="13451397">
            <a:off x="6098200" y="4418677"/>
            <a:ext cx="498728" cy="497930"/>
            <a:chOff x="0" y="0"/>
            <a:chExt cx="6350000" cy="6339840"/>
          </a:xfrm>
          <a:solidFill>
            <a:schemeClr val="bg2">
              <a:lumMod val="75000"/>
            </a:schemeClr>
          </a:solidFill>
        </p:grpSpPr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5C289FE6-3B9D-7429-9726-78A5693687C0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A838"/>
            </a:solidFill>
          </p:spPr>
          <p:txBody>
            <a:bodyPr/>
            <a:lstStyle/>
            <a:p>
              <a:endParaRPr lang="es-ES">
                <a:solidFill>
                  <a:srgbClr val="F4A838"/>
                </a:solidFill>
              </a:endParaRPr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D3B9F43-625B-2F62-6E36-30EDF4B47940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07290D1-E06F-3AAF-FEFA-2D29F961B9EA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8394D04-C141-309B-A8B6-67448BF40C1A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4AA796EE-3F73-ABFC-C41D-DF310C22349B}"/>
              </a:ext>
            </a:extLst>
          </p:cNvPr>
          <p:cNvSpPr txBox="1"/>
          <p:nvPr/>
        </p:nvSpPr>
        <p:spPr>
          <a:xfrm>
            <a:off x="662441" y="7738969"/>
            <a:ext cx="28487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 </a:t>
            </a:r>
          </a:p>
        </p:txBody>
      </p:sp>
      <p:pic>
        <p:nvPicPr>
          <p:cNvPr id="2" name="Imagen 1" descr="Imagen">
            <a:extLst>
              <a:ext uri="{FF2B5EF4-FFF2-40B4-BE49-F238E27FC236}">
                <a16:creationId xmlns:a16="http://schemas.microsoft.com/office/drawing/2014/main" id="{6BE833D6-3684-10BB-235F-80A4AAAFFE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77" y="2989396"/>
            <a:ext cx="3132731" cy="3860646"/>
          </a:xfrm>
          <a:prstGeom prst="rect">
            <a:avLst/>
          </a:prstGeom>
          <a:noFill/>
          <a:ln w="25400">
            <a:solidFill>
              <a:srgbClr val="F4A838"/>
            </a:solidFill>
          </a:ln>
        </p:spPr>
      </p:pic>
      <p:pic>
        <p:nvPicPr>
          <p:cNvPr id="21508" name="Picture 4" descr="Imagen">
            <a:extLst>
              <a:ext uri="{FF2B5EF4-FFF2-40B4-BE49-F238E27FC236}">
                <a16:creationId xmlns:a16="http://schemas.microsoft.com/office/drawing/2014/main" id="{A887B236-2A59-5ED4-6B90-40E4E9881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8955" y="2971156"/>
            <a:ext cx="6803401" cy="3826915"/>
          </a:xfrm>
          <a:prstGeom prst="rect">
            <a:avLst/>
          </a:prstGeom>
          <a:noFill/>
          <a:ln w="38100">
            <a:solidFill>
              <a:srgbClr val="F4A83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 descr="Imagen">
            <a:extLst>
              <a:ext uri="{FF2B5EF4-FFF2-40B4-BE49-F238E27FC236}">
                <a16:creationId xmlns:a16="http://schemas.microsoft.com/office/drawing/2014/main" id="{8A495ABB-9519-4CE5-602F-0C9E44AA19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7" t="32507" r="-514" b="9473"/>
          <a:stretch>
            <a:fillRect/>
          </a:stretch>
        </p:blipFill>
        <p:spPr bwMode="auto">
          <a:xfrm>
            <a:off x="6977792" y="7097038"/>
            <a:ext cx="3151961" cy="2913891"/>
          </a:xfrm>
          <a:prstGeom prst="rect">
            <a:avLst/>
          </a:prstGeom>
          <a:noFill/>
          <a:ln w="38100">
            <a:solidFill>
              <a:srgbClr val="F4A838"/>
            </a:solidFill>
          </a:ln>
        </p:spPr>
      </p:pic>
      <p:sp>
        <p:nvSpPr>
          <p:cNvPr id="14" name="TextBox 19">
            <a:extLst>
              <a:ext uri="{FF2B5EF4-FFF2-40B4-BE49-F238E27FC236}">
                <a16:creationId xmlns:a16="http://schemas.microsoft.com/office/drawing/2014/main" id="{2FFA4EA3-82EE-5EC5-1689-09A02D9D6D87}"/>
              </a:ext>
            </a:extLst>
          </p:cNvPr>
          <p:cNvSpPr txBox="1"/>
          <p:nvPr/>
        </p:nvSpPr>
        <p:spPr>
          <a:xfrm>
            <a:off x="-1769051" y="3486774"/>
            <a:ext cx="11218510" cy="1501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4000" i="1" dirty="0">
                <a:solidFill>
                  <a:srgbClr val="D6840C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Día de las profesiones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8FEEB305-AE3D-B638-A9B0-688226D86585}"/>
              </a:ext>
            </a:extLst>
          </p:cNvPr>
          <p:cNvSpPr txBox="1"/>
          <p:nvPr/>
        </p:nvSpPr>
        <p:spPr>
          <a:xfrm>
            <a:off x="-1674383" y="7404377"/>
            <a:ext cx="11218510" cy="1501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4000" i="1" dirty="0">
                <a:solidFill>
                  <a:srgbClr val="D6840C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Foro de Empleo </a:t>
            </a:r>
          </a:p>
        </p:txBody>
      </p:sp>
      <p:grpSp>
        <p:nvGrpSpPr>
          <p:cNvPr id="19" name="Group 15">
            <a:extLst>
              <a:ext uri="{FF2B5EF4-FFF2-40B4-BE49-F238E27FC236}">
                <a16:creationId xmlns:a16="http://schemas.microsoft.com/office/drawing/2014/main" id="{F013E365-B5F1-350C-FD8E-3ADC85FE4019}"/>
              </a:ext>
            </a:extLst>
          </p:cNvPr>
          <p:cNvGrpSpPr/>
          <p:nvPr/>
        </p:nvGrpSpPr>
        <p:grpSpPr>
          <a:xfrm rot="13451397">
            <a:off x="6157188" y="8200650"/>
            <a:ext cx="498728" cy="497930"/>
            <a:chOff x="0" y="0"/>
            <a:chExt cx="6350000" cy="6339840"/>
          </a:xfrm>
          <a:solidFill>
            <a:schemeClr val="bg2">
              <a:lumMod val="75000"/>
            </a:schemeClr>
          </a:solidFill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FECD0578-BA14-7246-EA98-950C223A67BD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A838"/>
            </a:solidFill>
          </p:spPr>
          <p:txBody>
            <a:bodyPr/>
            <a:lstStyle/>
            <a:p>
              <a:endParaRPr lang="es-ES">
                <a:solidFill>
                  <a:srgbClr val="F4A838"/>
                </a:solidFill>
              </a:endParaRPr>
            </a:p>
          </p:txBody>
        </p:sp>
      </p:grpSp>
      <p:sp>
        <p:nvSpPr>
          <p:cNvPr id="21" name="TextBox 19">
            <a:extLst>
              <a:ext uri="{FF2B5EF4-FFF2-40B4-BE49-F238E27FC236}">
                <a16:creationId xmlns:a16="http://schemas.microsoft.com/office/drawing/2014/main" id="{22A263B0-8941-6321-2342-BCBEA54FE34E}"/>
              </a:ext>
            </a:extLst>
          </p:cNvPr>
          <p:cNvSpPr txBox="1"/>
          <p:nvPr/>
        </p:nvSpPr>
        <p:spPr>
          <a:xfrm>
            <a:off x="8553772" y="6901933"/>
            <a:ext cx="11218510" cy="1501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4000" i="1" dirty="0" err="1">
                <a:solidFill>
                  <a:srgbClr val="D6840C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Institutos</a:t>
            </a:r>
            <a:r>
              <a:rPr lang="en-US" sz="4000" i="1" dirty="0">
                <a:solidFill>
                  <a:srgbClr val="D6840C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, </a:t>
            </a:r>
            <a:r>
              <a:rPr lang="en-US" sz="4000" i="1" dirty="0" err="1">
                <a:solidFill>
                  <a:srgbClr val="D6840C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Universidades</a:t>
            </a:r>
            <a:endParaRPr lang="en-US" sz="4000" i="1" dirty="0">
              <a:solidFill>
                <a:srgbClr val="D6840C"/>
              </a:solidFill>
              <a:latin typeface="Chau Philomene"/>
              <a:ea typeface="Chau Philomene"/>
              <a:cs typeface="Chau Philomene"/>
              <a:sym typeface="Chau Philomene"/>
            </a:endParaRPr>
          </a:p>
        </p:txBody>
      </p:sp>
      <p:grpSp>
        <p:nvGrpSpPr>
          <p:cNvPr id="23" name="Group 15">
            <a:extLst>
              <a:ext uri="{FF2B5EF4-FFF2-40B4-BE49-F238E27FC236}">
                <a16:creationId xmlns:a16="http://schemas.microsoft.com/office/drawing/2014/main" id="{3C830AF8-7E39-6C0E-09C4-9EAD822EB20F}"/>
              </a:ext>
            </a:extLst>
          </p:cNvPr>
          <p:cNvGrpSpPr/>
          <p:nvPr/>
        </p:nvGrpSpPr>
        <p:grpSpPr>
          <a:xfrm rot="8038151">
            <a:off x="13997034" y="7111897"/>
            <a:ext cx="498728" cy="497930"/>
            <a:chOff x="0" y="0"/>
            <a:chExt cx="6350000" cy="6339840"/>
          </a:xfrm>
          <a:solidFill>
            <a:schemeClr val="bg2">
              <a:lumMod val="75000"/>
            </a:schemeClr>
          </a:solidFill>
        </p:grpSpPr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5C447085-F915-BC1C-6066-7C4A9BC36151}"/>
                </a:ext>
              </a:extLst>
            </p:cNvPr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A838"/>
            </a:solidFill>
          </p:spPr>
          <p:txBody>
            <a:bodyPr/>
            <a:lstStyle/>
            <a:p>
              <a:endParaRPr lang="es-ES">
                <a:solidFill>
                  <a:srgbClr val="F4A83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0406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D62B4-2BDF-87F6-3533-B95D08BC8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023A06D6-E260-5A24-1B55-B07AB1A0651A}"/>
              </a:ext>
            </a:extLst>
          </p:cNvPr>
          <p:cNvSpPr/>
          <p:nvPr/>
        </p:nvSpPr>
        <p:spPr>
          <a:xfrm>
            <a:off x="-497613" y="-16132"/>
            <a:ext cx="19085348" cy="2397518"/>
          </a:xfrm>
          <a:prstGeom prst="roundRect">
            <a:avLst/>
          </a:prstGeom>
          <a:solidFill>
            <a:schemeClr val="tx1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9418BDDC-C784-4087-AAA5-F12BAF0716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97878" y="2273523"/>
            <a:ext cx="18485878" cy="8203978"/>
          </a:xfrm>
          <a:prstGeom prst="rect">
            <a:avLst/>
          </a:prstGeom>
          <a:noFill/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EE6811B-0305-D748-59D7-7BEA36753866}"/>
              </a:ext>
            </a:extLst>
          </p:cNvPr>
          <p:cNvSpPr txBox="1"/>
          <p:nvPr/>
        </p:nvSpPr>
        <p:spPr>
          <a:xfrm>
            <a:off x="662441" y="7738969"/>
            <a:ext cx="28487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 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1E11E73-AF26-0C47-D4C3-459A85C75776}"/>
              </a:ext>
            </a:extLst>
          </p:cNvPr>
          <p:cNvSpPr/>
          <p:nvPr/>
        </p:nvSpPr>
        <p:spPr>
          <a:xfrm rot="17623543">
            <a:off x="664140" y="-727596"/>
            <a:ext cx="872423" cy="2452730"/>
          </a:xfrm>
          <a:custGeom>
            <a:avLst/>
            <a:gdLst/>
            <a:ahLst/>
            <a:cxnLst/>
            <a:rect l="l" t="t" r="r" b="b"/>
            <a:pathLst>
              <a:path w="146875" h="412924">
                <a:moveTo>
                  <a:pt x="146875" y="292888"/>
                </a:moveTo>
                <a:cubicBezTo>
                  <a:pt x="146875" y="359182"/>
                  <a:pt x="113996" y="412924"/>
                  <a:pt x="73437" y="412924"/>
                </a:cubicBezTo>
                <a:cubicBezTo>
                  <a:pt x="32879" y="412924"/>
                  <a:pt x="0" y="359182"/>
                  <a:pt x="0" y="292888"/>
                </a:cubicBezTo>
                <a:cubicBezTo>
                  <a:pt x="0" y="105632"/>
                  <a:pt x="73437" y="0"/>
                  <a:pt x="73437" y="0"/>
                </a:cubicBezTo>
                <a:cubicBezTo>
                  <a:pt x="73437" y="0"/>
                  <a:pt x="146875" y="110433"/>
                  <a:pt x="146875" y="292888"/>
                </a:cubicBezTo>
                <a:close/>
              </a:path>
            </a:pathLst>
          </a:custGeom>
          <a:solidFill>
            <a:srgbClr val="FFFF00">
              <a:alpha val="94000"/>
            </a:srgb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355600" dist="38100" dir="5400000" sx="131000" sy="131000" algn="t" rotWithShape="0">
              <a:srgbClr val="EBE881">
                <a:alpha val="22000"/>
              </a:srgbClr>
            </a:outerShdw>
            <a:reflection stA="40000" endPos="555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s-ES" dirty="0"/>
          </a:p>
        </p:txBody>
      </p:sp>
      <p:pic>
        <p:nvPicPr>
          <p:cNvPr id="26" name="Imagen 25" descr="Imagen">
            <a:extLst>
              <a:ext uri="{FF2B5EF4-FFF2-40B4-BE49-F238E27FC236}">
                <a16:creationId xmlns:a16="http://schemas.microsoft.com/office/drawing/2014/main" id="{360324FF-D69E-14AD-9B06-7003E88AB3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9144" y="2542649"/>
            <a:ext cx="1960231" cy="222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n 26" descr="Imagen">
            <a:extLst>
              <a:ext uri="{FF2B5EF4-FFF2-40B4-BE49-F238E27FC236}">
                <a16:creationId xmlns:a16="http://schemas.microsoft.com/office/drawing/2014/main" id="{3A1CDF4D-18B3-7EE6-068C-20B631C1A0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5954" y="7584685"/>
            <a:ext cx="2286000" cy="223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n 29" descr="Imagen">
            <a:extLst>
              <a:ext uri="{FF2B5EF4-FFF2-40B4-BE49-F238E27FC236}">
                <a16:creationId xmlns:a16="http://schemas.microsoft.com/office/drawing/2014/main" id="{91C67FA8-8D5E-79EA-6D35-701D29BA5D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267" y="2608774"/>
            <a:ext cx="2286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Imagen 32" descr="Imagen">
            <a:extLst>
              <a:ext uri="{FF2B5EF4-FFF2-40B4-BE49-F238E27FC236}">
                <a16:creationId xmlns:a16="http://schemas.microsoft.com/office/drawing/2014/main" id="{93FAFD87-B70E-6D6C-8564-4E7A2C8702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3404" y="5165241"/>
            <a:ext cx="2241216" cy="20540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reeform 4">
            <a:extLst>
              <a:ext uri="{FF2B5EF4-FFF2-40B4-BE49-F238E27FC236}">
                <a16:creationId xmlns:a16="http://schemas.microsoft.com/office/drawing/2014/main" id="{C2556B7F-003D-91B4-109A-BCC4FD544FBC}"/>
              </a:ext>
            </a:extLst>
          </p:cNvPr>
          <p:cNvSpPr/>
          <p:nvPr/>
        </p:nvSpPr>
        <p:spPr>
          <a:xfrm rot="9288509">
            <a:off x="421838" y="975161"/>
            <a:ext cx="872423" cy="2452730"/>
          </a:xfrm>
          <a:custGeom>
            <a:avLst/>
            <a:gdLst/>
            <a:ahLst/>
            <a:cxnLst/>
            <a:rect l="l" t="t" r="r" b="b"/>
            <a:pathLst>
              <a:path w="146875" h="412924">
                <a:moveTo>
                  <a:pt x="146875" y="292888"/>
                </a:moveTo>
                <a:cubicBezTo>
                  <a:pt x="146875" y="359182"/>
                  <a:pt x="113996" y="412924"/>
                  <a:pt x="73437" y="412924"/>
                </a:cubicBezTo>
                <a:cubicBezTo>
                  <a:pt x="32879" y="412924"/>
                  <a:pt x="0" y="359182"/>
                  <a:pt x="0" y="292888"/>
                </a:cubicBezTo>
                <a:cubicBezTo>
                  <a:pt x="0" y="105632"/>
                  <a:pt x="73437" y="0"/>
                  <a:pt x="73437" y="0"/>
                </a:cubicBezTo>
                <a:cubicBezTo>
                  <a:pt x="73437" y="0"/>
                  <a:pt x="146875" y="110433"/>
                  <a:pt x="146875" y="292888"/>
                </a:cubicBezTo>
                <a:close/>
              </a:path>
            </a:pathLst>
          </a:custGeom>
          <a:solidFill>
            <a:srgbClr val="FFFF00">
              <a:alpha val="94000"/>
            </a:srgb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355600" dist="38100" dir="5400000" sx="131000" sy="131000" algn="t" rotWithShape="0">
              <a:srgbClr val="EBE881">
                <a:alpha val="22000"/>
              </a:srgbClr>
            </a:outerShdw>
            <a:reflection stA="40000" endPos="555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s-ES"/>
          </a:p>
        </p:txBody>
      </p:sp>
      <p:pic>
        <p:nvPicPr>
          <p:cNvPr id="34" name="Imagen 33" descr="Imagen">
            <a:extLst>
              <a:ext uri="{FF2B5EF4-FFF2-40B4-BE49-F238E27FC236}">
                <a16:creationId xmlns:a16="http://schemas.microsoft.com/office/drawing/2014/main" id="{9B6D45DB-7F8F-2E18-45FA-A441FDAB6E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267" y="4975428"/>
            <a:ext cx="2286000" cy="2054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n 34" descr="Imagen">
            <a:extLst>
              <a:ext uri="{FF2B5EF4-FFF2-40B4-BE49-F238E27FC236}">
                <a16:creationId xmlns:a16="http://schemas.microsoft.com/office/drawing/2014/main" id="{DEF6CF39-CFF6-D213-0068-76B8E034161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910" y="7566709"/>
            <a:ext cx="2115315" cy="2198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n 35" descr="Imagen">
            <a:extLst>
              <a:ext uri="{FF2B5EF4-FFF2-40B4-BE49-F238E27FC236}">
                <a16:creationId xmlns:a16="http://schemas.microsoft.com/office/drawing/2014/main" id="{70E39DB5-2512-4950-E218-8B1934318F2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355" y="7584685"/>
            <a:ext cx="2429635" cy="2171572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AutoShape 12">
            <a:extLst>
              <a:ext uri="{FF2B5EF4-FFF2-40B4-BE49-F238E27FC236}">
                <a16:creationId xmlns:a16="http://schemas.microsoft.com/office/drawing/2014/main" id="{31BA6542-FA03-9527-5F5D-E34825EC62ED}"/>
              </a:ext>
            </a:extLst>
          </p:cNvPr>
          <p:cNvSpPr/>
          <p:nvPr/>
        </p:nvSpPr>
        <p:spPr>
          <a:xfrm>
            <a:off x="5660604" y="5030629"/>
            <a:ext cx="7386974" cy="2139196"/>
          </a:xfrm>
          <a:prstGeom prst="rect">
            <a:avLst/>
          </a:prstGeom>
          <a:solidFill>
            <a:schemeClr val="bg2">
              <a:alpha val="85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reflection blurRad="12700" stA="45000" endPos="69000" dist="50800" dir="5400000" sy="-100000" algn="bl" rotWithShape="0"/>
          </a:effectLst>
        </p:spPr>
        <p:txBody>
          <a:bodyPr/>
          <a:lstStyle/>
          <a:p>
            <a:endParaRPr lang="es-ES" dirty="0"/>
          </a:p>
        </p:txBody>
      </p:sp>
      <p:pic>
        <p:nvPicPr>
          <p:cNvPr id="37" name="Imagen 36" descr="Imagen">
            <a:extLst>
              <a:ext uri="{FF2B5EF4-FFF2-40B4-BE49-F238E27FC236}">
                <a16:creationId xmlns:a16="http://schemas.microsoft.com/office/drawing/2014/main" id="{73D4AAA7-FEE5-BDE8-A372-91186928BCF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758" y="7585571"/>
            <a:ext cx="2427047" cy="219838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C9D67523-CEC1-58DD-A464-91160B9974B7}"/>
              </a:ext>
            </a:extLst>
          </p:cNvPr>
          <p:cNvSpPr txBox="1"/>
          <p:nvPr/>
        </p:nvSpPr>
        <p:spPr>
          <a:xfrm>
            <a:off x="5819547" y="5143500"/>
            <a:ext cx="742491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i="1" dirty="0">
                <a:solidFill>
                  <a:srgbClr val="D6840C"/>
                </a:solidFill>
                <a:latin typeface="Montaser Arabic"/>
                <a:cs typeface="Montaser Arabic"/>
              </a:rPr>
              <a:t>490 personas inscritas</a:t>
            </a:r>
          </a:p>
          <a:p>
            <a:pPr algn="ctr"/>
            <a:r>
              <a:rPr lang="es-ES" sz="2800" b="1" i="1" dirty="0">
                <a:solidFill>
                  <a:srgbClr val="D6840C"/>
                </a:solidFill>
                <a:latin typeface="Montaser Arabic"/>
                <a:cs typeface="Montaser Arabic"/>
              </a:rPr>
              <a:t>391 personas asisten </a:t>
            </a:r>
          </a:p>
          <a:p>
            <a:pPr algn="ctr"/>
            <a:r>
              <a:rPr lang="es-ES" sz="2800" b="1" i="1" dirty="0">
                <a:solidFill>
                  <a:srgbClr val="D6840C"/>
                </a:solidFill>
                <a:latin typeface="Montaser Arabic"/>
                <a:cs typeface="Montaser Arabic"/>
              </a:rPr>
              <a:t>7 patrocinadoras + 7 colaboradoras</a:t>
            </a:r>
          </a:p>
          <a:p>
            <a:pPr algn="ctr"/>
            <a:r>
              <a:rPr lang="es-ES" sz="2800" b="1" i="1" dirty="0">
                <a:solidFill>
                  <a:srgbClr val="D6840C"/>
                </a:solidFill>
                <a:latin typeface="Montaser Arabic"/>
                <a:cs typeface="Montaser Arabic"/>
              </a:rPr>
              <a:t>46 candidaturas a premios </a:t>
            </a:r>
          </a:p>
          <a:p>
            <a:pPr algn="ctr"/>
            <a:r>
              <a:rPr lang="es-ES" sz="2800" b="1" dirty="0">
                <a:solidFill>
                  <a:srgbClr val="5A5A44"/>
                </a:solidFill>
                <a:latin typeface="Montaser Arabic"/>
                <a:cs typeface="Montaser Arabic"/>
              </a:rPr>
              <a:t> </a:t>
            </a:r>
          </a:p>
        </p:txBody>
      </p:sp>
      <p:pic>
        <p:nvPicPr>
          <p:cNvPr id="2050" name="Picture 2" descr="Imagen">
            <a:extLst>
              <a:ext uri="{FF2B5EF4-FFF2-40B4-BE49-F238E27FC236}">
                <a16:creationId xmlns:a16="http://schemas.microsoft.com/office/drawing/2014/main" id="{A473126A-EB87-AC3D-3683-4DDF8F287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777" y="2507178"/>
            <a:ext cx="2282567" cy="228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n">
            <a:extLst>
              <a:ext uri="{FF2B5EF4-FFF2-40B4-BE49-F238E27FC236}">
                <a16:creationId xmlns:a16="http://schemas.microsoft.com/office/drawing/2014/main" id="{6E3EACD6-1EAE-EB73-67C6-C0DA8B29C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647" y="2464783"/>
            <a:ext cx="2282567" cy="228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n">
            <a:extLst>
              <a:ext uri="{FF2B5EF4-FFF2-40B4-BE49-F238E27FC236}">
                <a16:creationId xmlns:a16="http://schemas.microsoft.com/office/drawing/2014/main" id="{123E69D2-5CBD-E6B1-8CAD-57863E94D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805" y="2542649"/>
            <a:ext cx="2282567" cy="220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82FC2DFC-CE01-FF0A-94D0-5D18588803C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85961" y="180661"/>
            <a:ext cx="3146619" cy="2140919"/>
          </a:xfrm>
          <a:prstGeom prst="rect">
            <a:avLst/>
          </a:prstGeom>
        </p:spPr>
      </p:pic>
      <p:sp>
        <p:nvSpPr>
          <p:cNvPr id="52" name="Freeform 4">
            <a:extLst>
              <a:ext uri="{FF2B5EF4-FFF2-40B4-BE49-F238E27FC236}">
                <a16:creationId xmlns:a16="http://schemas.microsoft.com/office/drawing/2014/main" id="{22C9D5F6-4360-89C1-810A-E226C0C82766}"/>
              </a:ext>
            </a:extLst>
          </p:cNvPr>
          <p:cNvSpPr/>
          <p:nvPr/>
        </p:nvSpPr>
        <p:spPr>
          <a:xfrm rot="12799257">
            <a:off x="15918167" y="-376824"/>
            <a:ext cx="872423" cy="2452730"/>
          </a:xfrm>
          <a:custGeom>
            <a:avLst/>
            <a:gdLst/>
            <a:ahLst/>
            <a:cxnLst/>
            <a:rect l="l" t="t" r="r" b="b"/>
            <a:pathLst>
              <a:path w="146875" h="412924">
                <a:moveTo>
                  <a:pt x="146875" y="292888"/>
                </a:moveTo>
                <a:cubicBezTo>
                  <a:pt x="146875" y="359182"/>
                  <a:pt x="113996" y="412924"/>
                  <a:pt x="73437" y="412924"/>
                </a:cubicBezTo>
                <a:cubicBezTo>
                  <a:pt x="32879" y="412924"/>
                  <a:pt x="0" y="359182"/>
                  <a:pt x="0" y="292888"/>
                </a:cubicBezTo>
                <a:cubicBezTo>
                  <a:pt x="0" y="105632"/>
                  <a:pt x="73437" y="0"/>
                  <a:pt x="73437" y="0"/>
                </a:cubicBezTo>
                <a:cubicBezTo>
                  <a:pt x="73437" y="0"/>
                  <a:pt x="146875" y="110433"/>
                  <a:pt x="146875" y="292888"/>
                </a:cubicBezTo>
                <a:close/>
              </a:path>
            </a:pathLst>
          </a:custGeom>
          <a:solidFill>
            <a:srgbClr val="FFFF00">
              <a:alpha val="94000"/>
            </a:srgb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355600" dist="38100" dir="5400000" sx="131000" sy="131000" algn="t" rotWithShape="0">
              <a:srgbClr val="EBE881">
                <a:alpha val="22000"/>
              </a:srgbClr>
            </a:outerShdw>
            <a:reflection stA="40000" endPos="555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s-ES"/>
          </a:p>
        </p:txBody>
      </p:sp>
      <p:sp>
        <p:nvSpPr>
          <p:cNvPr id="53" name="Freeform 4">
            <a:extLst>
              <a:ext uri="{FF2B5EF4-FFF2-40B4-BE49-F238E27FC236}">
                <a16:creationId xmlns:a16="http://schemas.microsoft.com/office/drawing/2014/main" id="{410868CD-DBC3-A893-C557-C6A51DB5238F}"/>
              </a:ext>
            </a:extLst>
          </p:cNvPr>
          <p:cNvSpPr/>
          <p:nvPr/>
        </p:nvSpPr>
        <p:spPr>
          <a:xfrm rot="18093759">
            <a:off x="17357022" y="1095215"/>
            <a:ext cx="872423" cy="2452730"/>
          </a:xfrm>
          <a:custGeom>
            <a:avLst/>
            <a:gdLst/>
            <a:ahLst/>
            <a:cxnLst/>
            <a:rect l="l" t="t" r="r" b="b"/>
            <a:pathLst>
              <a:path w="146875" h="412924">
                <a:moveTo>
                  <a:pt x="146875" y="292888"/>
                </a:moveTo>
                <a:cubicBezTo>
                  <a:pt x="146875" y="359182"/>
                  <a:pt x="113996" y="412924"/>
                  <a:pt x="73437" y="412924"/>
                </a:cubicBezTo>
                <a:cubicBezTo>
                  <a:pt x="32879" y="412924"/>
                  <a:pt x="0" y="359182"/>
                  <a:pt x="0" y="292888"/>
                </a:cubicBezTo>
                <a:cubicBezTo>
                  <a:pt x="0" y="105632"/>
                  <a:pt x="73437" y="0"/>
                  <a:pt x="73437" y="0"/>
                </a:cubicBezTo>
                <a:cubicBezTo>
                  <a:pt x="73437" y="0"/>
                  <a:pt x="146875" y="110433"/>
                  <a:pt x="146875" y="292888"/>
                </a:cubicBezTo>
                <a:close/>
              </a:path>
            </a:pathLst>
          </a:custGeom>
          <a:solidFill>
            <a:srgbClr val="FFFF00">
              <a:alpha val="94000"/>
            </a:srgb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355600" dist="38100" dir="5400000" sx="131000" sy="131000" algn="t" rotWithShape="0">
              <a:srgbClr val="EBE881">
                <a:alpha val="22000"/>
              </a:srgbClr>
            </a:outerShdw>
            <a:reflection stA="40000" endPos="555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57796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5B910-CF28-C32E-3FA9-B1CB84D2C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F17AEA80-FC74-C6B2-4828-13104BE992EA}"/>
              </a:ext>
            </a:extLst>
          </p:cNvPr>
          <p:cNvSpPr/>
          <p:nvPr/>
        </p:nvSpPr>
        <p:spPr>
          <a:xfrm>
            <a:off x="-197878" y="-23324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A76CBA1F-A387-C375-5583-3783139222B5}"/>
              </a:ext>
            </a:extLst>
          </p:cNvPr>
          <p:cNvSpPr/>
          <p:nvPr/>
        </p:nvSpPr>
        <p:spPr>
          <a:xfrm rot="2704649">
            <a:off x="11070135" y="6445311"/>
            <a:ext cx="5933774" cy="5849345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D03C9D20-BD3F-5B1B-9910-B6D44CBCDBCC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4C48F541-F743-2057-8C4D-F4615E32D135}"/>
              </a:ext>
            </a:extLst>
          </p:cNvPr>
          <p:cNvSpPr txBox="1"/>
          <p:nvPr/>
        </p:nvSpPr>
        <p:spPr>
          <a:xfrm>
            <a:off x="2939110" y="355170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A3A0607B-6CEF-0780-4865-D7356CE3ED49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59E864A-5648-A0D2-3416-BB51C6992F21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D52D630-21C2-3750-042D-3E1E2390B387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" name="Group 3">
            <a:extLst>
              <a:ext uri="{FF2B5EF4-FFF2-40B4-BE49-F238E27FC236}">
                <a16:creationId xmlns:a16="http://schemas.microsoft.com/office/drawing/2014/main" id="{38ED13B1-D830-3B1C-1A36-1485C14F2500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EB097B6-8148-F64A-3203-2940A1C77764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F78495-9031-FD2F-FF7E-26415E46C281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Freeform 12">
            <a:extLst>
              <a:ext uri="{FF2B5EF4-FFF2-40B4-BE49-F238E27FC236}">
                <a16:creationId xmlns:a16="http://schemas.microsoft.com/office/drawing/2014/main" id="{875C7352-B600-674D-4E4F-FE6E0473B34E}"/>
              </a:ext>
            </a:extLst>
          </p:cNvPr>
          <p:cNvSpPr/>
          <p:nvPr/>
        </p:nvSpPr>
        <p:spPr>
          <a:xfrm rot="2481184" flipH="1">
            <a:off x="15992257" y="6069973"/>
            <a:ext cx="3075691" cy="349517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AE5A1EFD-0558-97CB-D1B4-1D5591806D3F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30E0DFEF-B299-85A5-46DC-9171CA28DA73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9A47832-3A16-54F5-596A-75944FAC4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394861"/>
              </p:ext>
            </p:extLst>
          </p:nvPr>
        </p:nvGraphicFramePr>
        <p:xfrm>
          <a:off x="10440875" y="5509560"/>
          <a:ext cx="6324600" cy="3577098"/>
        </p:xfrm>
        <a:graphic>
          <a:graphicData uri="http://schemas.openxmlformats.org/drawingml/2006/table">
            <a:tbl>
              <a:tblPr firstRow="1" firstCol="1" bandRow="1"/>
              <a:tblGrid>
                <a:gridCol w="4239012">
                  <a:extLst>
                    <a:ext uri="{9D8B030D-6E8A-4147-A177-3AD203B41FA5}">
                      <a16:colId xmlns:a16="http://schemas.microsoft.com/office/drawing/2014/main" val="1875594143"/>
                    </a:ext>
                  </a:extLst>
                </a:gridCol>
                <a:gridCol w="2085588">
                  <a:extLst>
                    <a:ext uri="{9D8B030D-6E8A-4147-A177-3AD203B41FA5}">
                      <a16:colId xmlns:a16="http://schemas.microsoft.com/office/drawing/2014/main" val="3732890374"/>
                    </a:ext>
                  </a:extLst>
                </a:gridCol>
              </a:tblGrid>
              <a:tr h="11288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3200" kern="0" dirty="0">
                          <a:solidFill>
                            <a:srgbClr val="F4A838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Ofertas de empleo público</a:t>
                      </a:r>
                      <a:endParaRPr lang="es-ES" sz="3200" kern="100" dirty="0">
                        <a:solidFill>
                          <a:srgbClr val="F4A838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3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</a:t>
                      </a:r>
                      <a:endParaRPr lang="es-E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355908"/>
                  </a:ext>
                </a:extLst>
              </a:tr>
              <a:tr h="11288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3200" kern="0" dirty="0">
                          <a:solidFill>
                            <a:srgbClr val="F4A838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Ofertas de empleo privado</a:t>
                      </a:r>
                      <a:endParaRPr lang="es-ES" sz="3200" kern="100" dirty="0">
                        <a:solidFill>
                          <a:srgbClr val="F4A838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3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314</a:t>
                      </a:r>
                      <a:endParaRPr lang="es-E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8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792683"/>
                  </a:ext>
                </a:extLst>
              </a:tr>
              <a:tr h="1319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32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 de Ofertas gestionadas</a:t>
                      </a:r>
                      <a:endParaRPr lang="es-ES" sz="3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8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32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339</a:t>
                      </a:r>
                      <a:endParaRPr lang="es-ES" sz="3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8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4031716"/>
                  </a:ext>
                </a:extLst>
              </a:tr>
            </a:tbl>
          </a:graphicData>
        </a:graphic>
      </p:graphicFrame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C87A2D9-466A-F919-75E0-64E78661B9B5}"/>
              </a:ext>
            </a:extLst>
          </p:cNvPr>
          <p:cNvSpPr/>
          <p:nvPr/>
        </p:nvSpPr>
        <p:spPr>
          <a:xfrm>
            <a:off x="-25826" y="3616475"/>
            <a:ext cx="8941226" cy="116414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8255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72A67C9A-1213-4BDE-334F-92607C845A68}"/>
              </a:ext>
            </a:extLst>
          </p:cNvPr>
          <p:cNvSpPr txBox="1"/>
          <p:nvPr/>
        </p:nvSpPr>
        <p:spPr>
          <a:xfrm>
            <a:off x="-1995998" y="3034280"/>
            <a:ext cx="12881570" cy="1501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54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Becas</a:t>
            </a:r>
            <a:r>
              <a:rPr lang="en-US" sz="54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  <a:r>
              <a:rPr lang="en-US" sz="54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por</a:t>
            </a:r>
            <a:r>
              <a:rPr lang="en-US" sz="54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  <a:r>
              <a:rPr lang="en-US" sz="54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desempleo</a:t>
            </a:r>
            <a:r>
              <a:rPr lang="en-US" sz="54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A6DAED-45B1-3852-2561-663B78CF8EDE}"/>
              </a:ext>
            </a:extLst>
          </p:cNvPr>
          <p:cNvSpPr txBox="1"/>
          <p:nvPr/>
        </p:nvSpPr>
        <p:spPr>
          <a:xfrm>
            <a:off x="3243910" y="659970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Empleo </a:t>
            </a:r>
          </a:p>
        </p:txBody>
      </p:sp>
      <p:pic>
        <p:nvPicPr>
          <p:cNvPr id="12290" name="Picture 2" descr="Imagen">
            <a:extLst>
              <a:ext uri="{FF2B5EF4-FFF2-40B4-BE49-F238E27FC236}">
                <a16:creationId xmlns:a16="http://schemas.microsoft.com/office/drawing/2014/main" id="{B4724900-A4E4-6C9B-CC93-9A18BF0BD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71" y="5234025"/>
            <a:ext cx="1850710" cy="2271675"/>
          </a:xfrm>
          <a:prstGeom prst="rect">
            <a:avLst/>
          </a:prstGeom>
          <a:noFill/>
          <a:ln>
            <a:solidFill>
              <a:srgbClr val="F4A83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42A059B0-E1FE-AFAE-F813-3E6E91763D60}"/>
              </a:ext>
            </a:extLst>
          </p:cNvPr>
          <p:cNvSpPr/>
          <p:nvPr/>
        </p:nvSpPr>
        <p:spPr>
          <a:xfrm>
            <a:off x="9871103" y="3591297"/>
            <a:ext cx="8941226" cy="116414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8255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66ACCD32-D131-09BE-7E5D-96620EBFEE86}"/>
              </a:ext>
            </a:extLst>
          </p:cNvPr>
          <p:cNvSpPr txBox="1"/>
          <p:nvPr/>
        </p:nvSpPr>
        <p:spPr>
          <a:xfrm>
            <a:off x="8019061" y="3061946"/>
            <a:ext cx="12881570" cy="1501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54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Ofertas</a:t>
            </a:r>
            <a:r>
              <a:rPr lang="en-US" sz="54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de Empleo </a:t>
            </a:r>
          </a:p>
        </p:txBody>
      </p:sp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CFF5B1E8-936D-6AE0-1506-EBF22D47AF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30672"/>
              </p:ext>
            </p:extLst>
          </p:nvPr>
        </p:nvGraphicFramePr>
        <p:xfrm>
          <a:off x="2939110" y="5189539"/>
          <a:ext cx="5747690" cy="2319762"/>
        </p:xfrm>
        <a:graphic>
          <a:graphicData uri="http://schemas.openxmlformats.org/drawingml/2006/table">
            <a:tbl>
              <a:tblPr firstRow="1" firstCol="1" bandRow="1"/>
              <a:tblGrid>
                <a:gridCol w="4981766">
                  <a:extLst>
                    <a:ext uri="{9D8B030D-6E8A-4147-A177-3AD203B41FA5}">
                      <a16:colId xmlns:a16="http://schemas.microsoft.com/office/drawing/2014/main" val="360168555"/>
                    </a:ext>
                  </a:extLst>
                </a:gridCol>
                <a:gridCol w="765924">
                  <a:extLst>
                    <a:ext uri="{9D8B030D-6E8A-4147-A177-3AD203B41FA5}">
                      <a16:colId xmlns:a16="http://schemas.microsoft.com/office/drawing/2014/main" val="393000575"/>
                    </a:ext>
                  </a:extLst>
                </a:gridCol>
              </a:tblGrid>
              <a:tr h="7366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8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becas para formación</a:t>
                      </a:r>
                      <a:endParaRPr lang="es-ES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s-ES" sz="20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5335034"/>
                  </a:ext>
                </a:extLst>
              </a:tr>
              <a:tr h="349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4A838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Ofertadas</a:t>
                      </a:r>
                      <a:endParaRPr lang="es-ES" sz="2000" kern="100" dirty="0">
                        <a:solidFill>
                          <a:srgbClr val="F4A838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cap="small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356722"/>
                  </a:ext>
                </a:extLst>
              </a:tr>
              <a:tr h="349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4A838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Recibidas</a:t>
                      </a:r>
                      <a:endParaRPr lang="es-ES" sz="2000" kern="100" dirty="0">
                        <a:solidFill>
                          <a:srgbClr val="F4A838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cap="small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023500"/>
                  </a:ext>
                </a:extLst>
              </a:tr>
              <a:tr h="349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4A838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Concedidas</a:t>
                      </a:r>
                      <a:endParaRPr lang="es-ES" sz="2000" kern="100" dirty="0">
                        <a:solidFill>
                          <a:srgbClr val="F4A838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635409"/>
                  </a:ext>
                </a:extLst>
              </a:tr>
              <a:tr h="529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4A838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Vacantes por no realizar el curso</a:t>
                      </a:r>
                      <a:endParaRPr lang="es-ES" sz="2000" kern="100" dirty="0">
                        <a:solidFill>
                          <a:srgbClr val="F4A838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491159"/>
                  </a:ext>
                </a:extLst>
              </a:tr>
            </a:tbl>
          </a:graphicData>
        </a:graphic>
      </p:graphicFrame>
      <p:pic>
        <p:nvPicPr>
          <p:cNvPr id="12292" name="Picture 4" descr="Imagen">
            <a:extLst>
              <a:ext uri="{FF2B5EF4-FFF2-40B4-BE49-F238E27FC236}">
                <a16:creationId xmlns:a16="http://schemas.microsoft.com/office/drawing/2014/main" id="{B1DA8C72-6D61-15C9-032C-BF7C06595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71" y="8000814"/>
            <a:ext cx="1850710" cy="196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F894697C-A5D1-DD2D-40A5-92F062B58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335111"/>
              </p:ext>
            </p:extLst>
          </p:nvPr>
        </p:nvGraphicFramePr>
        <p:xfrm>
          <a:off x="2939109" y="7886700"/>
          <a:ext cx="5747690" cy="2096564"/>
        </p:xfrm>
        <a:graphic>
          <a:graphicData uri="http://schemas.openxmlformats.org/drawingml/2006/table">
            <a:tbl>
              <a:tblPr firstRow="1" firstCol="1" bandRow="1"/>
              <a:tblGrid>
                <a:gridCol w="4586541">
                  <a:extLst>
                    <a:ext uri="{9D8B030D-6E8A-4147-A177-3AD203B41FA5}">
                      <a16:colId xmlns:a16="http://schemas.microsoft.com/office/drawing/2014/main" val="3595841950"/>
                    </a:ext>
                  </a:extLst>
                </a:gridCol>
                <a:gridCol w="1161149">
                  <a:extLst>
                    <a:ext uri="{9D8B030D-6E8A-4147-A177-3AD203B41FA5}">
                      <a16:colId xmlns:a16="http://schemas.microsoft.com/office/drawing/2014/main" val="617597750"/>
                    </a:ext>
                  </a:extLst>
                </a:gridCol>
              </a:tblGrid>
              <a:tr h="8382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subvención cuota de colegiación</a:t>
                      </a:r>
                      <a:endParaRPr lang="es-E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085620"/>
                  </a:ext>
                </a:extLst>
              </a:tr>
              <a:tr h="4188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4A838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N.º solicitudes recibidas </a:t>
                      </a:r>
                      <a:endParaRPr lang="es-ES" sz="2000" kern="100" dirty="0">
                        <a:solidFill>
                          <a:srgbClr val="F4A838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cap="small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934161"/>
                  </a:ext>
                </a:extLst>
              </a:tr>
              <a:tr h="4188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4A838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N.º becas concedidas </a:t>
                      </a:r>
                      <a:endParaRPr lang="es-ES" sz="2000" kern="100" dirty="0">
                        <a:solidFill>
                          <a:srgbClr val="F4A838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cap="small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674188"/>
                  </a:ext>
                </a:extLst>
              </a:tr>
              <a:tr h="4192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4A838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BECAS CONCEDIDAS</a:t>
                      </a:r>
                      <a:endParaRPr lang="es-ES" sz="2000" kern="100" dirty="0">
                        <a:solidFill>
                          <a:srgbClr val="F4A838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E9713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76,19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317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6939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C8AB-B052-EBD6-22D1-7F7641044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156C6F38-EDAD-9772-99E7-819AE511DE43}"/>
              </a:ext>
            </a:extLst>
          </p:cNvPr>
          <p:cNvSpPr/>
          <p:nvPr/>
        </p:nvSpPr>
        <p:spPr>
          <a:xfrm>
            <a:off x="-183919" y="8461978"/>
            <a:ext cx="18512213" cy="182236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7" name="Freeform 15">
            <a:extLst>
              <a:ext uri="{FF2B5EF4-FFF2-40B4-BE49-F238E27FC236}">
                <a16:creationId xmlns:a16="http://schemas.microsoft.com/office/drawing/2014/main" id="{B3DD8DAA-1277-2F13-036D-DFB8D76D3AF6}"/>
              </a:ext>
            </a:extLst>
          </p:cNvPr>
          <p:cNvSpPr/>
          <p:nvPr/>
        </p:nvSpPr>
        <p:spPr>
          <a:xfrm>
            <a:off x="15847396" y="8654657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55" name="TextBox 19">
            <a:extLst>
              <a:ext uri="{FF2B5EF4-FFF2-40B4-BE49-F238E27FC236}">
                <a16:creationId xmlns:a16="http://schemas.microsoft.com/office/drawing/2014/main" id="{B593AFE2-062E-D0EC-F199-5BBC75B583C6}"/>
              </a:ext>
            </a:extLst>
          </p:cNvPr>
          <p:cNvSpPr txBox="1"/>
          <p:nvPr/>
        </p:nvSpPr>
        <p:spPr>
          <a:xfrm>
            <a:off x="323007" y="8366315"/>
            <a:ext cx="14645511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Publicaciones profesionales </a:t>
            </a:r>
          </a:p>
        </p:txBody>
      </p:sp>
      <p:sp>
        <p:nvSpPr>
          <p:cNvPr id="61" name="Freeform 17">
            <a:extLst>
              <a:ext uri="{FF2B5EF4-FFF2-40B4-BE49-F238E27FC236}">
                <a16:creationId xmlns:a16="http://schemas.microsoft.com/office/drawing/2014/main" id="{36235DA9-BC33-4659-F4DF-C181F5449A17}"/>
              </a:ext>
            </a:extLst>
          </p:cNvPr>
          <p:cNvSpPr/>
          <p:nvPr/>
        </p:nvSpPr>
        <p:spPr>
          <a:xfrm rot="2700000">
            <a:off x="15716592" y="9078104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2" name="Freeform 17">
            <a:extLst>
              <a:ext uri="{FF2B5EF4-FFF2-40B4-BE49-F238E27FC236}">
                <a16:creationId xmlns:a16="http://schemas.microsoft.com/office/drawing/2014/main" id="{AAEAAC5B-59DF-109D-5FCB-FE3009F0BBC0}"/>
              </a:ext>
            </a:extLst>
          </p:cNvPr>
          <p:cNvSpPr/>
          <p:nvPr/>
        </p:nvSpPr>
        <p:spPr>
          <a:xfrm rot="2700000" flipH="1">
            <a:off x="15024916" y="8661308"/>
            <a:ext cx="1384459" cy="1328041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2" name="Rectangle 8">
            <a:extLst>
              <a:ext uri="{FF2B5EF4-FFF2-40B4-BE49-F238E27FC236}">
                <a16:creationId xmlns:a16="http://schemas.microsoft.com/office/drawing/2014/main" id="{C8BEB780-1D4D-2F94-5203-26CC451A1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20968" y="8763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B5448F10-DEFC-2EFF-10DC-528AB0E91F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0448898"/>
              </p:ext>
            </p:extLst>
          </p:nvPr>
        </p:nvGraphicFramePr>
        <p:xfrm>
          <a:off x="990600" y="646802"/>
          <a:ext cx="8534400" cy="665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9" name="Imagen 8" descr="Imagen">
            <a:extLst>
              <a:ext uri="{FF2B5EF4-FFF2-40B4-BE49-F238E27FC236}">
                <a16:creationId xmlns:a16="http://schemas.microsoft.com/office/drawing/2014/main" id="{6D84D90F-A604-EF68-C64C-DA7C8F99465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17484"/>
            <a:ext cx="1850749" cy="2313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Imagen">
            <a:extLst>
              <a:ext uri="{FF2B5EF4-FFF2-40B4-BE49-F238E27FC236}">
                <a16:creationId xmlns:a16="http://schemas.microsoft.com/office/drawing/2014/main" id="{A2D37C3C-21B4-B537-784F-D050AD018E4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2983671"/>
            <a:ext cx="1703945" cy="2129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Imagen">
            <a:extLst>
              <a:ext uri="{FF2B5EF4-FFF2-40B4-BE49-F238E27FC236}">
                <a16:creationId xmlns:a16="http://schemas.microsoft.com/office/drawing/2014/main" id="{9CD4C6D5-3C4D-A41B-D07B-285A9C71BDB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4800" y="2980207"/>
            <a:ext cx="1703945" cy="2129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Imagen">
            <a:extLst>
              <a:ext uri="{FF2B5EF4-FFF2-40B4-BE49-F238E27FC236}">
                <a16:creationId xmlns:a16="http://schemas.microsoft.com/office/drawing/2014/main" id="{A08FFE60-1403-68F5-2563-2931618E024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3600" y="2980206"/>
            <a:ext cx="1727863" cy="2129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 descr="Imagen">
            <a:extLst>
              <a:ext uri="{FF2B5EF4-FFF2-40B4-BE49-F238E27FC236}">
                <a16:creationId xmlns:a16="http://schemas.microsoft.com/office/drawing/2014/main" id="{0A651E2B-5740-0CE2-C87C-D5534E6EF28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6319" y="2980205"/>
            <a:ext cx="1703946" cy="212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 descr="Imagen">
            <a:extLst>
              <a:ext uri="{FF2B5EF4-FFF2-40B4-BE49-F238E27FC236}">
                <a16:creationId xmlns:a16="http://schemas.microsoft.com/office/drawing/2014/main" id="{742A934A-AD45-99DF-2C50-5D937EA5530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05999" y="5209265"/>
            <a:ext cx="1703945" cy="209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Imagen">
            <a:extLst>
              <a:ext uri="{FF2B5EF4-FFF2-40B4-BE49-F238E27FC236}">
                <a16:creationId xmlns:a16="http://schemas.microsoft.com/office/drawing/2014/main" id="{953E2900-6274-BED7-47B2-3F01BDA69F1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018" y="5265175"/>
            <a:ext cx="1724727" cy="2060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Imagen">
            <a:extLst>
              <a:ext uri="{FF2B5EF4-FFF2-40B4-BE49-F238E27FC236}">
                <a16:creationId xmlns:a16="http://schemas.microsoft.com/office/drawing/2014/main" id="{EBF23B95-B78E-C9C1-1FEA-065C771CE64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0180" y="5240931"/>
            <a:ext cx="1704391" cy="2130323"/>
          </a:xfrm>
          <a:prstGeom prst="rect">
            <a:avLst/>
          </a:prstGeom>
          <a:noFill/>
          <a:ln w="12700">
            <a:solidFill>
              <a:schemeClr val="bg2">
                <a:lumMod val="75000"/>
              </a:schemeClr>
            </a:solidFill>
          </a:ln>
        </p:spPr>
      </p:pic>
      <p:pic>
        <p:nvPicPr>
          <p:cNvPr id="24" name="Imagen 23" descr="Imagen">
            <a:extLst>
              <a:ext uri="{FF2B5EF4-FFF2-40B4-BE49-F238E27FC236}">
                <a16:creationId xmlns:a16="http://schemas.microsoft.com/office/drawing/2014/main" id="{21FE42EB-6C10-7040-00CB-027BA8228FE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8000" y="5240931"/>
            <a:ext cx="1722926" cy="212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908F673E-02C8-4B86-34EE-49098ABF00F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78269" y="5300906"/>
            <a:ext cx="1785000" cy="1841475"/>
          </a:xfrm>
          <a:prstGeom prst="rect">
            <a:avLst/>
          </a:prstGeom>
        </p:spPr>
      </p:pic>
      <p:pic>
        <p:nvPicPr>
          <p:cNvPr id="30" name="Imagen 29" descr="Imagen">
            <a:extLst>
              <a:ext uri="{FF2B5EF4-FFF2-40B4-BE49-F238E27FC236}">
                <a16:creationId xmlns:a16="http://schemas.microsoft.com/office/drawing/2014/main" id="{ED3B81F2-5833-6381-363E-2195FD5B8BC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269" y="392163"/>
            <a:ext cx="1785000" cy="23134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roup 8">
            <a:extLst>
              <a:ext uri="{FF2B5EF4-FFF2-40B4-BE49-F238E27FC236}">
                <a16:creationId xmlns:a16="http://schemas.microsoft.com/office/drawing/2014/main" id="{B42488DE-1C46-B68C-514D-8A55D8FB0129}"/>
              </a:ext>
            </a:extLst>
          </p:cNvPr>
          <p:cNvGrpSpPr>
            <a:grpSpLocks noChangeAspect="1"/>
          </p:cNvGrpSpPr>
          <p:nvPr/>
        </p:nvGrpSpPr>
        <p:grpSpPr>
          <a:xfrm>
            <a:off x="11714018" y="352779"/>
            <a:ext cx="1873982" cy="2419073"/>
            <a:chOff x="0" y="0"/>
            <a:chExt cx="1934210" cy="2496820"/>
          </a:xfrm>
        </p:grpSpPr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6BE3F1EC-98ED-EC5C-4C43-7D9D75022FBC}"/>
                </a:ext>
              </a:extLst>
            </p:cNvPr>
            <p:cNvSpPr/>
            <p:nvPr/>
          </p:nvSpPr>
          <p:spPr>
            <a:xfrm>
              <a:off x="0" y="31750"/>
              <a:ext cx="1934210" cy="2346960"/>
            </a:xfrm>
            <a:custGeom>
              <a:avLst/>
              <a:gdLst/>
              <a:ahLst/>
              <a:cxnLst/>
              <a:rect l="l" t="t" r="r" b="b"/>
              <a:pathLst>
                <a:path w="1934210" h="2346960">
                  <a:moveTo>
                    <a:pt x="1934210" y="2346960"/>
                  </a:moveTo>
                  <a:lnTo>
                    <a:pt x="15240" y="2259330"/>
                  </a:lnTo>
                  <a:lnTo>
                    <a:pt x="0" y="74930"/>
                  </a:lnTo>
                  <a:lnTo>
                    <a:pt x="193421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BC2D1AFE-206B-F79D-D156-F0E8BD47E4CC}"/>
                </a:ext>
              </a:extLst>
            </p:cNvPr>
            <p:cNvSpPr/>
            <p:nvPr/>
          </p:nvSpPr>
          <p:spPr>
            <a:xfrm>
              <a:off x="1789430" y="1270"/>
              <a:ext cx="125730" cy="2494280"/>
            </a:xfrm>
            <a:custGeom>
              <a:avLst/>
              <a:gdLst/>
              <a:ahLst/>
              <a:cxnLst/>
              <a:rect l="l" t="t" r="r" b="b"/>
              <a:pathLst>
                <a:path w="125730" h="2494280">
                  <a:moveTo>
                    <a:pt x="0" y="2494280"/>
                  </a:moveTo>
                  <a:lnTo>
                    <a:pt x="125730" y="2373630"/>
                  </a:lnTo>
                  <a:lnTo>
                    <a:pt x="125730" y="317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2F6C7449-180F-FF9F-3B0D-1A80C090D9F6}"/>
                </a:ext>
              </a:extLst>
            </p:cNvPr>
            <p:cNvSpPr/>
            <p:nvPr/>
          </p:nvSpPr>
          <p:spPr>
            <a:xfrm>
              <a:off x="0" y="0"/>
              <a:ext cx="1812290" cy="2496820"/>
            </a:xfrm>
            <a:custGeom>
              <a:avLst/>
              <a:gdLst/>
              <a:ahLst/>
              <a:cxnLst/>
              <a:rect l="l" t="t" r="r" b="b"/>
              <a:pathLst>
                <a:path w="1812290" h="2496820">
                  <a:moveTo>
                    <a:pt x="1812290" y="2496820"/>
                  </a:moveTo>
                  <a:lnTo>
                    <a:pt x="0" y="2404110"/>
                  </a:lnTo>
                  <a:lnTo>
                    <a:pt x="0" y="92710"/>
                  </a:lnTo>
                  <a:lnTo>
                    <a:pt x="1812290" y="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45326467-AB20-AB84-C71B-CD1CC055E1C4}"/>
                </a:ext>
              </a:extLst>
            </p:cNvPr>
            <p:cNvSpPr/>
            <p:nvPr/>
          </p:nvSpPr>
          <p:spPr>
            <a:xfrm>
              <a:off x="31750" y="88900"/>
              <a:ext cx="31750" cy="2319020"/>
            </a:xfrm>
            <a:custGeom>
              <a:avLst/>
              <a:gdLst/>
              <a:ahLst/>
              <a:cxnLst/>
              <a:rect l="l" t="t" r="r" b="b"/>
              <a:pathLst>
                <a:path w="31750" h="2319020">
                  <a:moveTo>
                    <a:pt x="31750" y="2319020"/>
                  </a:moveTo>
                  <a:lnTo>
                    <a:pt x="0" y="2316480"/>
                  </a:lnTo>
                  <a:lnTo>
                    <a:pt x="0" y="2540"/>
                  </a:lnTo>
                  <a:lnTo>
                    <a:pt x="31750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3D8CFD04-624E-FE06-6BF0-B5B54C7FD665}"/>
                </a:ext>
              </a:extLst>
            </p:cNvPr>
            <p:cNvSpPr/>
            <p:nvPr/>
          </p:nvSpPr>
          <p:spPr>
            <a:xfrm>
              <a:off x="114300" y="54610"/>
              <a:ext cx="1637030" cy="2387600"/>
            </a:xfrm>
            <a:custGeom>
              <a:avLst/>
              <a:gdLst/>
              <a:ahLst/>
              <a:cxnLst/>
              <a:rect l="l" t="t" r="r" b="b"/>
              <a:pathLst>
                <a:path w="1637030" h="2387600">
                  <a:moveTo>
                    <a:pt x="1637030" y="2387600"/>
                  </a:moveTo>
                  <a:lnTo>
                    <a:pt x="0" y="2307590"/>
                  </a:lnTo>
                  <a:lnTo>
                    <a:pt x="0" y="80010"/>
                  </a:lnTo>
                  <a:lnTo>
                    <a:pt x="1637030" y="0"/>
                  </a:lnTo>
                  <a:close/>
                </a:path>
              </a:pathLst>
            </a:custGeom>
            <a:blipFill>
              <a:blip r:embed="rId21"/>
              <a:stretch>
                <a:fillRect l="-1445" r="-144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7" name="Group 14">
            <a:extLst>
              <a:ext uri="{FF2B5EF4-FFF2-40B4-BE49-F238E27FC236}">
                <a16:creationId xmlns:a16="http://schemas.microsoft.com/office/drawing/2014/main" id="{A1B131C5-88BE-E2F7-0FD8-E34ABD12DCE5}"/>
              </a:ext>
            </a:extLst>
          </p:cNvPr>
          <p:cNvGrpSpPr>
            <a:grpSpLocks noChangeAspect="1"/>
          </p:cNvGrpSpPr>
          <p:nvPr/>
        </p:nvGrpSpPr>
        <p:grpSpPr>
          <a:xfrm>
            <a:off x="9905999" y="297494"/>
            <a:ext cx="1958113" cy="2527676"/>
            <a:chOff x="0" y="0"/>
            <a:chExt cx="1934210" cy="2496820"/>
          </a:xfrm>
        </p:grpSpPr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AA4F1C87-9583-DB8C-73A0-9C84EAB1C777}"/>
                </a:ext>
              </a:extLst>
            </p:cNvPr>
            <p:cNvSpPr/>
            <p:nvPr/>
          </p:nvSpPr>
          <p:spPr>
            <a:xfrm>
              <a:off x="0" y="31750"/>
              <a:ext cx="1934210" cy="2346960"/>
            </a:xfrm>
            <a:custGeom>
              <a:avLst/>
              <a:gdLst/>
              <a:ahLst/>
              <a:cxnLst/>
              <a:rect l="l" t="t" r="r" b="b"/>
              <a:pathLst>
                <a:path w="1934210" h="2346960">
                  <a:moveTo>
                    <a:pt x="1934210" y="2346960"/>
                  </a:moveTo>
                  <a:lnTo>
                    <a:pt x="15240" y="2259330"/>
                  </a:lnTo>
                  <a:lnTo>
                    <a:pt x="0" y="74930"/>
                  </a:lnTo>
                  <a:lnTo>
                    <a:pt x="193421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E30E1600-0678-9B5B-B635-21218E8A8124}"/>
                </a:ext>
              </a:extLst>
            </p:cNvPr>
            <p:cNvSpPr/>
            <p:nvPr/>
          </p:nvSpPr>
          <p:spPr>
            <a:xfrm>
              <a:off x="1789430" y="1270"/>
              <a:ext cx="125730" cy="2494280"/>
            </a:xfrm>
            <a:custGeom>
              <a:avLst/>
              <a:gdLst/>
              <a:ahLst/>
              <a:cxnLst/>
              <a:rect l="l" t="t" r="r" b="b"/>
              <a:pathLst>
                <a:path w="125730" h="2494280">
                  <a:moveTo>
                    <a:pt x="0" y="2494280"/>
                  </a:moveTo>
                  <a:lnTo>
                    <a:pt x="125730" y="2373630"/>
                  </a:lnTo>
                  <a:lnTo>
                    <a:pt x="125730" y="317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CEAC1728-98DA-7ADC-DB67-E1C4BD518021}"/>
                </a:ext>
              </a:extLst>
            </p:cNvPr>
            <p:cNvSpPr/>
            <p:nvPr/>
          </p:nvSpPr>
          <p:spPr>
            <a:xfrm>
              <a:off x="0" y="0"/>
              <a:ext cx="1812290" cy="2496820"/>
            </a:xfrm>
            <a:custGeom>
              <a:avLst/>
              <a:gdLst/>
              <a:ahLst/>
              <a:cxnLst/>
              <a:rect l="l" t="t" r="r" b="b"/>
              <a:pathLst>
                <a:path w="1812290" h="2496820">
                  <a:moveTo>
                    <a:pt x="1812290" y="2496820"/>
                  </a:moveTo>
                  <a:lnTo>
                    <a:pt x="0" y="2404110"/>
                  </a:lnTo>
                  <a:lnTo>
                    <a:pt x="0" y="92710"/>
                  </a:lnTo>
                  <a:lnTo>
                    <a:pt x="1812290" y="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01C99728-4957-D2F7-6351-64C797DD52C9}"/>
                </a:ext>
              </a:extLst>
            </p:cNvPr>
            <p:cNvSpPr/>
            <p:nvPr/>
          </p:nvSpPr>
          <p:spPr>
            <a:xfrm>
              <a:off x="31750" y="88900"/>
              <a:ext cx="31750" cy="2319020"/>
            </a:xfrm>
            <a:custGeom>
              <a:avLst/>
              <a:gdLst/>
              <a:ahLst/>
              <a:cxnLst/>
              <a:rect l="l" t="t" r="r" b="b"/>
              <a:pathLst>
                <a:path w="31750" h="2319020">
                  <a:moveTo>
                    <a:pt x="31750" y="2319020"/>
                  </a:moveTo>
                  <a:lnTo>
                    <a:pt x="0" y="2316480"/>
                  </a:lnTo>
                  <a:lnTo>
                    <a:pt x="0" y="2540"/>
                  </a:lnTo>
                  <a:lnTo>
                    <a:pt x="31750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id="{C98FAE86-522B-98B7-2CA6-2165C3C0D678}"/>
                </a:ext>
              </a:extLst>
            </p:cNvPr>
            <p:cNvSpPr/>
            <p:nvPr/>
          </p:nvSpPr>
          <p:spPr>
            <a:xfrm>
              <a:off x="114300" y="54610"/>
              <a:ext cx="1637030" cy="2387600"/>
            </a:xfrm>
            <a:custGeom>
              <a:avLst/>
              <a:gdLst/>
              <a:ahLst/>
              <a:cxnLst/>
              <a:rect l="l" t="t" r="r" b="b"/>
              <a:pathLst>
                <a:path w="1637030" h="2387600">
                  <a:moveTo>
                    <a:pt x="1637030" y="2387600"/>
                  </a:moveTo>
                  <a:lnTo>
                    <a:pt x="0" y="2307590"/>
                  </a:lnTo>
                  <a:lnTo>
                    <a:pt x="0" y="80010"/>
                  </a:lnTo>
                  <a:lnTo>
                    <a:pt x="1637030" y="0"/>
                  </a:lnTo>
                  <a:close/>
                </a:path>
              </a:pathLst>
            </a:custGeom>
            <a:blipFill>
              <a:blip r:embed="rId22"/>
              <a:stretch>
                <a:fillRect l="-119" r="-11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5778517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581BD-B366-AB01-1884-F619A8995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AA5265D7-D07B-62F8-8455-02E1AF804CE0}"/>
              </a:ext>
            </a:extLst>
          </p:cNvPr>
          <p:cNvSpPr/>
          <p:nvPr/>
        </p:nvSpPr>
        <p:spPr>
          <a:xfrm rot="16200000">
            <a:off x="-3974136" y="3746942"/>
            <a:ext cx="10241335" cy="230613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8255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9ED24A40-D8B0-3174-5A4F-4BEB9E2930B4}"/>
              </a:ext>
            </a:extLst>
          </p:cNvPr>
          <p:cNvSpPr/>
          <p:nvPr/>
        </p:nvSpPr>
        <p:spPr>
          <a:xfrm>
            <a:off x="-96801" y="8484519"/>
            <a:ext cx="18869922" cy="1785853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102FAB67-F0E9-6FD6-1FD5-E8C3C5CF7693}"/>
              </a:ext>
            </a:extLst>
          </p:cNvPr>
          <p:cNvSpPr txBox="1">
            <a:spLocks/>
          </p:cNvSpPr>
          <p:nvPr/>
        </p:nvSpPr>
        <p:spPr>
          <a:xfrm>
            <a:off x="6172200" y="7293446"/>
            <a:ext cx="15621790" cy="18186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7200" dirty="0"/>
          </a:p>
          <a:p>
            <a:pPr marL="0" indent="0">
              <a:buFont typeface="Arial" pitchFamily="34" charset="0"/>
              <a:buNone/>
            </a:pPr>
            <a:r>
              <a:rPr lang="es-ES" sz="9616" i="1" dirty="0">
                <a:solidFill>
                  <a:srgbClr val="838B19"/>
                </a:solidFill>
                <a:latin typeface="Chau Philomene"/>
              </a:rPr>
              <a:t>Participación </a:t>
            </a:r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0244BB02-85E0-637E-3445-0DC00839695B}"/>
              </a:ext>
            </a:extLst>
          </p:cNvPr>
          <p:cNvSpPr/>
          <p:nvPr/>
        </p:nvSpPr>
        <p:spPr>
          <a:xfrm>
            <a:off x="272946" y="8119780"/>
            <a:ext cx="1809170" cy="1376550"/>
          </a:xfrm>
          <a:custGeom>
            <a:avLst/>
            <a:gdLst/>
            <a:ahLst/>
            <a:cxnLst/>
            <a:rect l="l" t="t" r="r" b="b"/>
            <a:pathLst>
              <a:path w="2020181" h="1406912">
                <a:moveTo>
                  <a:pt x="0" y="0"/>
                </a:moveTo>
                <a:lnTo>
                  <a:pt x="2020181" y="0"/>
                </a:lnTo>
                <a:lnTo>
                  <a:pt x="2020181" y="1406912"/>
                </a:lnTo>
                <a:lnTo>
                  <a:pt x="0" y="14069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47625" cap="sq">
            <a:solidFill>
              <a:srgbClr val="FF8F1C"/>
            </a:solidFill>
            <a:prstDash val="solid"/>
            <a:miter/>
          </a:ln>
        </p:spPr>
        <p:txBody>
          <a:bodyPr/>
          <a:lstStyle/>
          <a:p>
            <a:endParaRPr lang="es-ES" dirty="0"/>
          </a:p>
        </p:txBody>
      </p:sp>
      <p:sp>
        <p:nvSpPr>
          <p:cNvPr id="14" name="Marcador de texto 1">
            <a:extLst>
              <a:ext uri="{FF2B5EF4-FFF2-40B4-BE49-F238E27FC236}">
                <a16:creationId xmlns:a16="http://schemas.microsoft.com/office/drawing/2014/main" id="{6D15E8E5-6781-FBCC-7C73-AFA94E18FEBD}"/>
              </a:ext>
            </a:extLst>
          </p:cNvPr>
          <p:cNvSpPr txBox="1">
            <a:spLocks/>
          </p:cNvSpPr>
          <p:nvPr/>
        </p:nvSpPr>
        <p:spPr>
          <a:xfrm rot="16200000">
            <a:off x="-3777431" y="3762991"/>
            <a:ext cx="9378810" cy="131942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" sz="5400" spc="-140" dirty="0">
                <a:solidFill>
                  <a:srgbClr val="828363"/>
                </a:solidFill>
                <a:latin typeface="Chau Philomene"/>
              </a:rPr>
              <a:t>Comisiones </a:t>
            </a:r>
          </a:p>
          <a:p>
            <a:pPr marL="0" indent="0" algn="ctr">
              <a:buFont typeface="Arial" pitchFamily="34" charset="0"/>
              <a:buNone/>
            </a:pPr>
            <a:r>
              <a:rPr lang="es-ES" sz="5400" spc="-140" dirty="0">
                <a:solidFill>
                  <a:srgbClr val="828363"/>
                </a:solidFill>
                <a:latin typeface="Chau Philomene"/>
              </a:rPr>
              <a:t>Grupos</a:t>
            </a:r>
          </a:p>
          <a:p>
            <a:pPr algn="ctr"/>
            <a:endParaRPr lang="es-ES" sz="5400" dirty="0"/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6390327F-6233-92A7-CD7E-B90C6F6DD91C}"/>
              </a:ext>
            </a:extLst>
          </p:cNvPr>
          <p:cNvSpPr txBox="1"/>
          <p:nvPr/>
        </p:nvSpPr>
        <p:spPr>
          <a:xfrm>
            <a:off x="8385502" y="3107880"/>
            <a:ext cx="4261907" cy="600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39"/>
              </a:lnSpc>
              <a:spcBef>
                <a:spcPct val="0"/>
              </a:spcBef>
            </a:pPr>
            <a:r>
              <a:rPr lang="en-US" sz="3600" spc="41" dirty="0">
                <a:solidFill>
                  <a:schemeClr val="bg1"/>
                </a:solidFill>
                <a:latin typeface="Abril Fatface"/>
                <a:ea typeface="Abril Fatface"/>
                <a:cs typeface="Abril Fatface"/>
                <a:sym typeface="Abril Fatface"/>
              </a:rPr>
              <a:t>RECURSOS 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9D11D0F-313C-0E22-6F06-5DD65CAF1AC8}"/>
              </a:ext>
            </a:extLst>
          </p:cNvPr>
          <p:cNvSpPr txBox="1"/>
          <p:nvPr/>
        </p:nvSpPr>
        <p:spPr>
          <a:xfrm>
            <a:off x="5181600" y="7058446"/>
            <a:ext cx="128417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spc="41" dirty="0">
                <a:solidFill>
                  <a:schemeClr val="bg1"/>
                </a:solidFill>
                <a:latin typeface="Abril Fatface"/>
                <a:ea typeface="Abril Fatface"/>
                <a:cs typeface="Abril Fatface"/>
                <a:sym typeface="Abril Fatface"/>
              </a:rPr>
              <a:t>LIPAI </a:t>
            </a:r>
            <a:endParaRPr lang="es-ES" sz="360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59F78AE-F430-CA6B-8C40-27D348846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700" y="1140444"/>
            <a:ext cx="5823758" cy="6256037"/>
          </a:xfrm>
          <a:prstGeom prst="rect">
            <a:avLst/>
          </a:prstGeom>
        </p:spPr>
      </p:pic>
      <p:pic>
        <p:nvPicPr>
          <p:cNvPr id="3" name="Picture 21">
            <a:extLst>
              <a:ext uri="{FF2B5EF4-FFF2-40B4-BE49-F238E27FC236}">
                <a16:creationId xmlns:a16="http://schemas.microsoft.com/office/drawing/2014/main" id="{6FD3C498-C010-69A1-28A7-A9EDAD6C4DE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615" b="17212"/>
          <a:stretch>
            <a:fillRect/>
          </a:stretch>
        </p:blipFill>
        <p:spPr>
          <a:xfrm>
            <a:off x="8031319" y="1351416"/>
            <a:ext cx="1666490" cy="572387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A1DA464-D112-F4AC-3C45-F0F99AF1C22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199"/>
          <a:stretch>
            <a:fillRect/>
          </a:stretch>
        </p:blipFill>
        <p:spPr>
          <a:xfrm>
            <a:off x="11761128" y="1351416"/>
            <a:ext cx="5313405" cy="6256037"/>
          </a:xfrm>
          <a:prstGeom prst="rect">
            <a:avLst/>
          </a:prstGeom>
        </p:spPr>
      </p:pic>
      <p:sp>
        <p:nvSpPr>
          <p:cNvPr id="13" name="Marcador de texto 1">
            <a:extLst>
              <a:ext uri="{FF2B5EF4-FFF2-40B4-BE49-F238E27FC236}">
                <a16:creationId xmlns:a16="http://schemas.microsoft.com/office/drawing/2014/main" id="{E6565FDF-F843-A85A-1EDB-6B65821D59B8}"/>
              </a:ext>
            </a:extLst>
          </p:cNvPr>
          <p:cNvSpPr txBox="1">
            <a:spLocks/>
          </p:cNvSpPr>
          <p:nvPr/>
        </p:nvSpPr>
        <p:spPr>
          <a:xfrm>
            <a:off x="11793073" y="2025560"/>
            <a:ext cx="6750582" cy="131942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" spc="-140" dirty="0">
                <a:solidFill>
                  <a:srgbClr val="828363"/>
                </a:solidFill>
                <a:latin typeface="Chau Philomene"/>
              </a:rPr>
              <a:t>Salud Mental </a:t>
            </a:r>
          </a:p>
          <a:p>
            <a:pPr algn="ctr"/>
            <a:endParaRPr lang="es-ES" sz="5400" dirty="0"/>
          </a:p>
        </p:txBody>
      </p:sp>
      <p:sp>
        <p:nvSpPr>
          <p:cNvPr id="16" name="Marcador de texto 1">
            <a:extLst>
              <a:ext uri="{FF2B5EF4-FFF2-40B4-BE49-F238E27FC236}">
                <a16:creationId xmlns:a16="http://schemas.microsoft.com/office/drawing/2014/main" id="{DE5E8FFE-A123-D9B6-CB1B-F6DFB682EC5D}"/>
              </a:ext>
            </a:extLst>
          </p:cNvPr>
          <p:cNvSpPr txBox="1">
            <a:spLocks/>
          </p:cNvSpPr>
          <p:nvPr/>
        </p:nvSpPr>
        <p:spPr>
          <a:xfrm>
            <a:off x="11834205" y="6053248"/>
            <a:ext cx="1727897" cy="131942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" spc="-140" dirty="0">
                <a:solidFill>
                  <a:srgbClr val="828363"/>
                </a:solidFill>
                <a:latin typeface="Chau Philomene"/>
              </a:rPr>
              <a:t>Ejercicio Libre</a:t>
            </a:r>
          </a:p>
          <a:p>
            <a:pPr algn="ctr"/>
            <a:endParaRPr lang="es-ES" sz="5400" dirty="0"/>
          </a:p>
        </p:txBody>
      </p:sp>
      <p:sp>
        <p:nvSpPr>
          <p:cNvPr id="19" name="Marcador de texto 1">
            <a:extLst>
              <a:ext uri="{FF2B5EF4-FFF2-40B4-BE49-F238E27FC236}">
                <a16:creationId xmlns:a16="http://schemas.microsoft.com/office/drawing/2014/main" id="{7626D60B-3C21-7D18-1CC4-17A8AEFC73D5}"/>
              </a:ext>
            </a:extLst>
          </p:cNvPr>
          <p:cNvSpPr txBox="1">
            <a:spLocks/>
          </p:cNvSpPr>
          <p:nvPr/>
        </p:nvSpPr>
        <p:spPr>
          <a:xfrm>
            <a:off x="15078814" y="5514306"/>
            <a:ext cx="1727897" cy="131942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" spc="-140" dirty="0">
                <a:solidFill>
                  <a:srgbClr val="828363"/>
                </a:solidFill>
                <a:latin typeface="Chau Philomene"/>
              </a:rPr>
              <a:t>Trabajo Social Crítico </a:t>
            </a:r>
          </a:p>
          <a:p>
            <a:pPr algn="ctr"/>
            <a:endParaRPr lang="es-ES" sz="5400" dirty="0"/>
          </a:p>
        </p:txBody>
      </p:sp>
      <p:sp>
        <p:nvSpPr>
          <p:cNvPr id="20" name="Marcador de texto 1">
            <a:extLst>
              <a:ext uri="{FF2B5EF4-FFF2-40B4-BE49-F238E27FC236}">
                <a16:creationId xmlns:a16="http://schemas.microsoft.com/office/drawing/2014/main" id="{5B46277F-98EA-6306-8D19-C34BEA09D414}"/>
              </a:ext>
            </a:extLst>
          </p:cNvPr>
          <p:cNvSpPr txBox="1">
            <a:spLocks/>
          </p:cNvSpPr>
          <p:nvPr/>
        </p:nvSpPr>
        <p:spPr>
          <a:xfrm>
            <a:off x="11768264" y="1772125"/>
            <a:ext cx="1727897" cy="131942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" spc="-140" dirty="0">
                <a:solidFill>
                  <a:srgbClr val="828363"/>
                </a:solidFill>
                <a:latin typeface="Chau Philomene"/>
              </a:rPr>
              <a:t>Paliativos </a:t>
            </a:r>
          </a:p>
          <a:p>
            <a:pPr algn="ctr"/>
            <a:endParaRPr lang="es-ES" sz="5400" dirty="0"/>
          </a:p>
        </p:txBody>
      </p:sp>
      <p:sp>
        <p:nvSpPr>
          <p:cNvPr id="22" name="Marcador de texto 1">
            <a:extLst>
              <a:ext uri="{FF2B5EF4-FFF2-40B4-BE49-F238E27FC236}">
                <a16:creationId xmlns:a16="http://schemas.microsoft.com/office/drawing/2014/main" id="{5B1B4C6C-BD84-7F3B-B5F9-DA63BCBA5EF1}"/>
              </a:ext>
            </a:extLst>
          </p:cNvPr>
          <p:cNvSpPr txBox="1">
            <a:spLocks/>
          </p:cNvSpPr>
          <p:nvPr/>
        </p:nvSpPr>
        <p:spPr>
          <a:xfrm>
            <a:off x="14987678" y="4176008"/>
            <a:ext cx="2336620" cy="131942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" sz="2800" spc="-140" dirty="0">
                <a:solidFill>
                  <a:srgbClr val="828363"/>
                </a:solidFill>
                <a:latin typeface="Chau Philomene"/>
              </a:rPr>
              <a:t>Investigación </a:t>
            </a:r>
          </a:p>
          <a:p>
            <a:pPr algn="ctr"/>
            <a:endParaRPr lang="es-ES" sz="2800" dirty="0"/>
          </a:p>
        </p:txBody>
      </p:sp>
      <p:sp>
        <p:nvSpPr>
          <p:cNvPr id="23" name="Marcador de texto 1">
            <a:extLst>
              <a:ext uri="{FF2B5EF4-FFF2-40B4-BE49-F238E27FC236}">
                <a16:creationId xmlns:a16="http://schemas.microsoft.com/office/drawing/2014/main" id="{EEF5B84D-B0F3-6A28-088B-585A70CAF132}"/>
              </a:ext>
            </a:extLst>
          </p:cNvPr>
          <p:cNvSpPr txBox="1">
            <a:spLocks/>
          </p:cNvSpPr>
          <p:nvPr/>
        </p:nvSpPr>
        <p:spPr>
          <a:xfrm>
            <a:off x="12542655" y="4204437"/>
            <a:ext cx="3644312" cy="131942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" spc="-140" dirty="0">
                <a:solidFill>
                  <a:srgbClr val="828363"/>
                </a:solidFill>
                <a:latin typeface="Chau Philomene"/>
              </a:rPr>
              <a:t>LGTBI+</a:t>
            </a:r>
          </a:p>
          <a:p>
            <a:pPr algn="ctr"/>
            <a:endParaRPr lang="es-ES" sz="5400" dirty="0"/>
          </a:p>
        </p:txBody>
      </p:sp>
      <p:sp>
        <p:nvSpPr>
          <p:cNvPr id="25" name="Marcador de texto 1">
            <a:extLst>
              <a:ext uri="{FF2B5EF4-FFF2-40B4-BE49-F238E27FC236}">
                <a16:creationId xmlns:a16="http://schemas.microsoft.com/office/drawing/2014/main" id="{0F7A061F-CE46-AD0F-4F69-216AA02A2441}"/>
              </a:ext>
            </a:extLst>
          </p:cNvPr>
          <p:cNvSpPr txBox="1">
            <a:spLocks/>
          </p:cNvSpPr>
          <p:nvPr/>
        </p:nvSpPr>
        <p:spPr>
          <a:xfrm>
            <a:off x="10377595" y="4522494"/>
            <a:ext cx="3644312" cy="131942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" spc="-140" dirty="0">
                <a:solidFill>
                  <a:srgbClr val="828363"/>
                </a:solidFill>
                <a:latin typeface="Chau Philomene"/>
              </a:rPr>
              <a:t>Clínico </a:t>
            </a:r>
          </a:p>
          <a:p>
            <a:pPr algn="ctr"/>
            <a:endParaRPr lang="es-ES" sz="5400" dirty="0"/>
          </a:p>
        </p:txBody>
      </p:sp>
      <p:sp>
        <p:nvSpPr>
          <p:cNvPr id="27" name="Marcador de texto 1">
            <a:extLst>
              <a:ext uri="{FF2B5EF4-FFF2-40B4-BE49-F238E27FC236}">
                <a16:creationId xmlns:a16="http://schemas.microsoft.com/office/drawing/2014/main" id="{322D9C17-C20D-DEB2-414C-82D2C3701907}"/>
              </a:ext>
            </a:extLst>
          </p:cNvPr>
          <p:cNvSpPr txBox="1">
            <a:spLocks/>
          </p:cNvSpPr>
          <p:nvPr/>
        </p:nvSpPr>
        <p:spPr>
          <a:xfrm>
            <a:off x="12632213" y="6222681"/>
            <a:ext cx="3644312" cy="131942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" spc="-140" dirty="0">
                <a:solidFill>
                  <a:srgbClr val="828363"/>
                </a:solidFill>
                <a:latin typeface="Chau Philomene"/>
              </a:rPr>
              <a:t>Migraciones </a:t>
            </a:r>
          </a:p>
          <a:p>
            <a:pPr algn="ctr"/>
            <a:endParaRPr lang="es-ES" sz="5400" dirty="0"/>
          </a:p>
        </p:txBody>
      </p:sp>
      <p:pic>
        <p:nvPicPr>
          <p:cNvPr id="28" name="Picture 21">
            <a:extLst>
              <a:ext uri="{FF2B5EF4-FFF2-40B4-BE49-F238E27FC236}">
                <a16:creationId xmlns:a16="http://schemas.microsoft.com/office/drawing/2014/main" id="{5926B703-8202-7D41-3027-474099E699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615" b="17212"/>
          <a:stretch>
            <a:fillRect/>
          </a:stretch>
        </p:blipFill>
        <p:spPr>
          <a:xfrm>
            <a:off x="9646980" y="1406527"/>
            <a:ext cx="1666490" cy="572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232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DF414-B10F-2FFD-E5B3-1C800454E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20E53B6-D52D-9937-16D5-BDE31803CE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2" t="2675" r="867"/>
          <a:stretch>
            <a:fillRect/>
          </a:stretch>
        </p:blipFill>
        <p:spPr>
          <a:xfrm>
            <a:off x="2246140" y="1285199"/>
            <a:ext cx="13719248" cy="7643893"/>
          </a:xfrm>
          <a:prstGeom prst="rect">
            <a:avLst/>
          </a:prstGeom>
        </p:spPr>
      </p:pic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3DE56346-6B71-13D1-EC16-55CCCD117445}"/>
              </a:ext>
            </a:extLst>
          </p:cNvPr>
          <p:cNvSpPr/>
          <p:nvPr/>
        </p:nvSpPr>
        <p:spPr>
          <a:xfrm rot="16200000">
            <a:off x="12319606" y="4247330"/>
            <a:ext cx="10477502" cy="1719633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2754133F-73F3-FA56-B4ED-F38D8D924E2A}"/>
              </a:ext>
            </a:extLst>
          </p:cNvPr>
          <p:cNvGrpSpPr/>
          <p:nvPr/>
        </p:nvGrpSpPr>
        <p:grpSpPr>
          <a:xfrm rot="9016713">
            <a:off x="478815" y="863543"/>
            <a:ext cx="872423" cy="2452730"/>
            <a:chOff x="0" y="0"/>
            <a:chExt cx="146875" cy="412924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215C31AC-7755-6A1A-5DFC-077927DDD303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8">
              <a:extLst>
                <a:ext uri="{FF2B5EF4-FFF2-40B4-BE49-F238E27FC236}">
                  <a16:creationId xmlns:a16="http://schemas.microsoft.com/office/drawing/2014/main" id="{C75FBD2D-55FD-F589-C8E7-15646D0F66F1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3">
            <a:extLst>
              <a:ext uri="{FF2B5EF4-FFF2-40B4-BE49-F238E27FC236}">
                <a16:creationId xmlns:a16="http://schemas.microsoft.com/office/drawing/2014/main" id="{F893C9BA-1F39-82D7-2914-F6D15E943512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B346DA5E-A97E-6DF1-1ED7-E08478225D46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TextBox 5">
              <a:extLst>
                <a:ext uri="{FF2B5EF4-FFF2-40B4-BE49-F238E27FC236}">
                  <a16:creationId xmlns:a16="http://schemas.microsoft.com/office/drawing/2014/main" id="{63A85870-D709-6798-2558-31F506D2D5E8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Freeform 15">
            <a:extLst>
              <a:ext uri="{FF2B5EF4-FFF2-40B4-BE49-F238E27FC236}">
                <a16:creationId xmlns:a16="http://schemas.microsoft.com/office/drawing/2014/main" id="{80079197-2964-8584-B090-982C7D067D55}"/>
              </a:ext>
            </a:extLst>
          </p:cNvPr>
          <p:cNvSpPr/>
          <p:nvPr/>
        </p:nvSpPr>
        <p:spPr>
          <a:xfrm>
            <a:off x="15838721" y="209807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53" name="Freeform 12">
            <a:extLst>
              <a:ext uri="{FF2B5EF4-FFF2-40B4-BE49-F238E27FC236}">
                <a16:creationId xmlns:a16="http://schemas.microsoft.com/office/drawing/2014/main" id="{50ADA950-52CC-3F04-A018-E265F3C757A1}"/>
              </a:ext>
            </a:extLst>
          </p:cNvPr>
          <p:cNvSpPr/>
          <p:nvPr/>
        </p:nvSpPr>
        <p:spPr>
          <a:xfrm rot="2862549" flipH="1">
            <a:off x="-730808" y="3568937"/>
            <a:ext cx="5229631" cy="4752031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55" name="TextBox 19">
            <a:extLst>
              <a:ext uri="{FF2B5EF4-FFF2-40B4-BE49-F238E27FC236}">
                <a16:creationId xmlns:a16="http://schemas.microsoft.com/office/drawing/2014/main" id="{F3B13507-157B-2F2A-F555-52F6F8604D3D}"/>
              </a:ext>
            </a:extLst>
          </p:cNvPr>
          <p:cNvSpPr txBox="1"/>
          <p:nvPr/>
        </p:nvSpPr>
        <p:spPr>
          <a:xfrm rot="16200000">
            <a:off x="11001531" y="4528108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CTSVE </a:t>
            </a:r>
          </a:p>
        </p:txBody>
      </p:sp>
      <p:sp>
        <p:nvSpPr>
          <p:cNvPr id="58" name="Freeform 12">
            <a:extLst>
              <a:ext uri="{FF2B5EF4-FFF2-40B4-BE49-F238E27FC236}">
                <a16:creationId xmlns:a16="http://schemas.microsoft.com/office/drawing/2014/main" id="{66B35273-F44D-4630-A177-93582A4EE6FF}"/>
              </a:ext>
            </a:extLst>
          </p:cNvPr>
          <p:cNvSpPr/>
          <p:nvPr/>
        </p:nvSpPr>
        <p:spPr>
          <a:xfrm rot="18966634" flipH="1">
            <a:off x="2724537" y="3511866"/>
            <a:ext cx="11530001" cy="11026614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61" name="Freeform 17">
            <a:extLst>
              <a:ext uri="{FF2B5EF4-FFF2-40B4-BE49-F238E27FC236}">
                <a16:creationId xmlns:a16="http://schemas.microsoft.com/office/drawing/2014/main" id="{D36D2160-96F7-AA62-597C-D987F0CB2060}"/>
              </a:ext>
            </a:extLst>
          </p:cNvPr>
          <p:cNvSpPr/>
          <p:nvPr/>
        </p:nvSpPr>
        <p:spPr>
          <a:xfrm rot="2700000">
            <a:off x="15868333" y="655394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2" name="Freeform 17">
            <a:extLst>
              <a:ext uri="{FF2B5EF4-FFF2-40B4-BE49-F238E27FC236}">
                <a16:creationId xmlns:a16="http://schemas.microsoft.com/office/drawing/2014/main" id="{C1332C5E-363C-DFA7-66ED-8922D4FBE8A8}"/>
              </a:ext>
            </a:extLst>
          </p:cNvPr>
          <p:cNvSpPr/>
          <p:nvPr/>
        </p:nvSpPr>
        <p:spPr>
          <a:xfrm rot="2503669" flipH="1">
            <a:off x="17063993" y="240474"/>
            <a:ext cx="1285809" cy="1462151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CF4CC73-5053-86AA-615C-AE536BA06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10317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9C35C-1943-6D93-FA52-6FD7997B0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310EAABB-573C-4623-69A7-1BF188AEE2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8" t="22621" r="7375"/>
          <a:stretch>
            <a:fillRect/>
          </a:stretch>
        </p:blipFill>
        <p:spPr bwMode="auto">
          <a:xfrm>
            <a:off x="9778455" y="5239197"/>
            <a:ext cx="2489505" cy="19074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0D462F6-4FF7-A8A1-60E2-9F3B0D774C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8" t="29923"/>
          <a:stretch>
            <a:fillRect/>
          </a:stretch>
        </p:blipFill>
        <p:spPr bwMode="auto">
          <a:xfrm rot="5400000">
            <a:off x="11733117" y="5384594"/>
            <a:ext cx="2253855" cy="16257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A6F0DA84-73F8-5818-6491-B167DC89278D}"/>
              </a:ext>
            </a:extLst>
          </p:cNvPr>
          <p:cNvSpPr/>
          <p:nvPr/>
        </p:nvSpPr>
        <p:spPr>
          <a:xfrm rot="16200000">
            <a:off x="12319606" y="4247330"/>
            <a:ext cx="10477502" cy="1719633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050ED599-E96B-7ED5-7CAF-9B4B61FE1593}"/>
              </a:ext>
            </a:extLst>
          </p:cNvPr>
          <p:cNvGrpSpPr/>
          <p:nvPr/>
        </p:nvGrpSpPr>
        <p:grpSpPr>
          <a:xfrm rot="9016713">
            <a:off x="478815" y="863543"/>
            <a:ext cx="872423" cy="2452730"/>
            <a:chOff x="0" y="0"/>
            <a:chExt cx="146875" cy="412924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A7FE42A9-A641-BFD9-FA88-0E044AE63B08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8">
              <a:extLst>
                <a:ext uri="{FF2B5EF4-FFF2-40B4-BE49-F238E27FC236}">
                  <a16:creationId xmlns:a16="http://schemas.microsoft.com/office/drawing/2014/main" id="{9C8225B5-785C-3017-CB2E-5D171A6661F0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3">
            <a:extLst>
              <a:ext uri="{FF2B5EF4-FFF2-40B4-BE49-F238E27FC236}">
                <a16:creationId xmlns:a16="http://schemas.microsoft.com/office/drawing/2014/main" id="{C00FBAA0-7F58-47C6-30C0-753B16AB79C0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C3145372-6EC0-C674-1F38-0854765CF7F2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TextBox 5">
              <a:extLst>
                <a:ext uri="{FF2B5EF4-FFF2-40B4-BE49-F238E27FC236}">
                  <a16:creationId xmlns:a16="http://schemas.microsoft.com/office/drawing/2014/main" id="{C6FD30FD-19E9-6D9E-BF33-42E38782245F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Freeform 15">
            <a:extLst>
              <a:ext uri="{FF2B5EF4-FFF2-40B4-BE49-F238E27FC236}">
                <a16:creationId xmlns:a16="http://schemas.microsoft.com/office/drawing/2014/main" id="{A87FF3C1-7B8A-F9F5-BEDA-8F176C84741F}"/>
              </a:ext>
            </a:extLst>
          </p:cNvPr>
          <p:cNvSpPr/>
          <p:nvPr/>
        </p:nvSpPr>
        <p:spPr>
          <a:xfrm>
            <a:off x="15838721" y="209807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55" name="TextBox 19">
            <a:extLst>
              <a:ext uri="{FF2B5EF4-FFF2-40B4-BE49-F238E27FC236}">
                <a16:creationId xmlns:a16="http://schemas.microsoft.com/office/drawing/2014/main" id="{42902CBE-1D79-B29D-0954-D86F9026804C}"/>
              </a:ext>
            </a:extLst>
          </p:cNvPr>
          <p:cNvSpPr txBox="1"/>
          <p:nvPr/>
        </p:nvSpPr>
        <p:spPr>
          <a:xfrm rot="16200000">
            <a:off x="11001531" y="4528108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CTSVE </a:t>
            </a:r>
          </a:p>
        </p:txBody>
      </p:sp>
      <p:sp>
        <p:nvSpPr>
          <p:cNvPr id="58" name="Freeform 12">
            <a:extLst>
              <a:ext uri="{FF2B5EF4-FFF2-40B4-BE49-F238E27FC236}">
                <a16:creationId xmlns:a16="http://schemas.microsoft.com/office/drawing/2014/main" id="{5D1DD530-1CC7-197E-3E66-6B5FEFCE0611}"/>
              </a:ext>
            </a:extLst>
          </p:cNvPr>
          <p:cNvSpPr/>
          <p:nvPr/>
        </p:nvSpPr>
        <p:spPr>
          <a:xfrm rot="18966634" flipH="1">
            <a:off x="4088924" y="3423800"/>
            <a:ext cx="9573021" cy="9208697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61" name="Freeform 17">
            <a:extLst>
              <a:ext uri="{FF2B5EF4-FFF2-40B4-BE49-F238E27FC236}">
                <a16:creationId xmlns:a16="http://schemas.microsoft.com/office/drawing/2014/main" id="{38806F93-9EE4-74E0-B84E-C1A6027DA5B4}"/>
              </a:ext>
            </a:extLst>
          </p:cNvPr>
          <p:cNvSpPr/>
          <p:nvPr/>
        </p:nvSpPr>
        <p:spPr>
          <a:xfrm rot="2700000">
            <a:off x="15868333" y="655394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2" name="Freeform 17">
            <a:extLst>
              <a:ext uri="{FF2B5EF4-FFF2-40B4-BE49-F238E27FC236}">
                <a16:creationId xmlns:a16="http://schemas.microsoft.com/office/drawing/2014/main" id="{1E610F80-D0E3-F28E-61F7-2AF57FA0549E}"/>
              </a:ext>
            </a:extLst>
          </p:cNvPr>
          <p:cNvSpPr/>
          <p:nvPr/>
        </p:nvSpPr>
        <p:spPr>
          <a:xfrm rot="2503669" flipH="1">
            <a:off x="17063993" y="240474"/>
            <a:ext cx="1285809" cy="1462151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D5D7B99-3EF3-25CC-B5C8-D37F0F24D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915B23D-ABBD-8BD3-4AC4-223F62998C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490" y="1210519"/>
            <a:ext cx="6290898" cy="242565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B20EC538-7D13-F134-E261-BEFE440E6D5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6" t="41242" r="40682"/>
          <a:stretch>
            <a:fillRect/>
          </a:stretch>
        </p:blipFill>
        <p:spPr bwMode="auto">
          <a:xfrm>
            <a:off x="13672934" y="4852179"/>
            <a:ext cx="2041814" cy="26336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69C28192-D683-2AB5-6879-2A7AF3445F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54063" y="814837"/>
            <a:ext cx="1864789" cy="1359956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C29AB318-C4A9-A2C3-DD7F-3429B7CAFD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60246" y="839749"/>
            <a:ext cx="1886399" cy="1335044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50AE67E2-24EE-62D7-2A35-6372EF70EF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552713" y="1801258"/>
            <a:ext cx="2041814" cy="1601349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1F990F33-4438-65B4-D856-D275FA78379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78455" y="1981048"/>
            <a:ext cx="2174420" cy="1601349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AB359DF8-F660-354F-60A0-1FB1892EC1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932912" y="2231300"/>
            <a:ext cx="2156789" cy="1555454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D45C3817-B1B4-BF6D-4C6E-78C0A47158D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517270" y="3240141"/>
            <a:ext cx="1836793" cy="1358072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8BC2A2-D0ED-A856-4C89-2C6A44EDEFA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449384" y="3175805"/>
            <a:ext cx="1788948" cy="1458274"/>
          </a:xfrm>
          <a:prstGeom prst="rect">
            <a:avLst/>
          </a:prstGeom>
        </p:spPr>
      </p:pic>
      <p:sp>
        <p:nvSpPr>
          <p:cNvPr id="42" name="TextBox 19">
            <a:extLst>
              <a:ext uri="{FF2B5EF4-FFF2-40B4-BE49-F238E27FC236}">
                <a16:creationId xmlns:a16="http://schemas.microsoft.com/office/drawing/2014/main" id="{C70D0AD6-D563-6266-A442-5C44478D783A}"/>
              </a:ext>
            </a:extLst>
          </p:cNvPr>
          <p:cNvSpPr txBox="1"/>
          <p:nvPr/>
        </p:nvSpPr>
        <p:spPr>
          <a:xfrm>
            <a:off x="2373772" y="8269304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EmerTS-2: </a:t>
            </a:r>
            <a:r>
              <a:rPr lang="en-US" sz="9616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Simulacro</a:t>
            </a: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 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FCF2F775-FCE8-1582-4388-B086D4AFBA11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44"/>
          <a:stretch>
            <a:fillRect/>
          </a:stretch>
        </p:blipFill>
        <p:spPr bwMode="auto">
          <a:xfrm>
            <a:off x="2833461" y="4108615"/>
            <a:ext cx="6007337" cy="31056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186033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33118-B292-D260-A27C-48A8A7AD0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1C0FBF8C-EF0D-799F-568D-2A628EEAF0C1}"/>
              </a:ext>
            </a:extLst>
          </p:cNvPr>
          <p:cNvSpPr/>
          <p:nvPr/>
        </p:nvSpPr>
        <p:spPr>
          <a:xfrm rot="16200000">
            <a:off x="12319606" y="4247330"/>
            <a:ext cx="10477502" cy="1719633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30A09CD2-A74B-F95A-5172-12EE34AE6A1F}"/>
              </a:ext>
            </a:extLst>
          </p:cNvPr>
          <p:cNvSpPr txBox="1"/>
          <p:nvPr/>
        </p:nvSpPr>
        <p:spPr>
          <a:xfrm>
            <a:off x="3735479" y="2781723"/>
            <a:ext cx="3235874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5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il Fatface" panose="02000503000000020003" pitchFamily="2" charset="0"/>
                <a:ea typeface="Aileron Bold"/>
                <a:cs typeface="Aileron Bold"/>
                <a:sym typeface="Aileron Bold"/>
              </a:rPr>
              <a:t>1372HORAS DE FORMACIÓN </a:t>
            </a:r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AD8B2102-FE79-0F69-0E5C-3512C88C490F}"/>
              </a:ext>
            </a:extLst>
          </p:cNvPr>
          <p:cNvSpPr/>
          <p:nvPr/>
        </p:nvSpPr>
        <p:spPr>
          <a:xfrm>
            <a:off x="2648052" y="6314369"/>
            <a:ext cx="870837" cy="1279137"/>
          </a:xfrm>
          <a:custGeom>
            <a:avLst/>
            <a:gdLst/>
            <a:ahLst/>
            <a:cxnLst/>
            <a:rect l="l" t="t" r="r" b="b"/>
            <a:pathLst>
              <a:path w="1044123" h="2052334">
                <a:moveTo>
                  <a:pt x="0" y="0"/>
                </a:moveTo>
                <a:lnTo>
                  <a:pt x="1044123" y="0"/>
                </a:lnTo>
                <a:lnTo>
                  <a:pt x="1044123" y="2052334"/>
                </a:lnTo>
                <a:lnTo>
                  <a:pt x="0" y="205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8280" r="-48280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4121BFAA-57B2-213A-19AE-7D7B0B7AA061}"/>
              </a:ext>
            </a:extLst>
          </p:cNvPr>
          <p:cNvGrpSpPr/>
          <p:nvPr/>
        </p:nvGrpSpPr>
        <p:grpSpPr>
          <a:xfrm rot="9016713">
            <a:off x="478815" y="863543"/>
            <a:ext cx="872423" cy="2452730"/>
            <a:chOff x="0" y="0"/>
            <a:chExt cx="146875" cy="412924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9E5A1795-4BDE-371F-5099-25A9A3F64ECB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8">
              <a:extLst>
                <a:ext uri="{FF2B5EF4-FFF2-40B4-BE49-F238E27FC236}">
                  <a16:creationId xmlns:a16="http://schemas.microsoft.com/office/drawing/2014/main" id="{051FEE9C-50BD-8D96-35E1-19A0824C0843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3">
            <a:extLst>
              <a:ext uri="{FF2B5EF4-FFF2-40B4-BE49-F238E27FC236}">
                <a16:creationId xmlns:a16="http://schemas.microsoft.com/office/drawing/2014/main" id="{B3EED6E6-593C-20CF-E4AB-AA0F91592824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5EA1C48F-6D2E-77E1-1B80-A0AE83DE2830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TextBox 5">
              <a:extLst>
                <a:ext uri="{FF2B5EF4-FFF2-40B4-BE49-F238E27FC236}">
                  <a16:creationId xmlns:a16="http://schemas.microsoft.com/office/drawing/2014/main" id="{042FA87F-8538-7D32-EA72-F290A775322E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Freeform 15">
            <a:extLst>
              <a:ext uri="{FF2B5EF4-FFF2-40B4-BE49-F238E27FC236}">
                <a16:creationId xmlns:a16="http://schemas.microsoft.com/office/drawing/2014/main" id="{81934DDC-989B-E520-B2C1-F1E2EE30732A}"/>
              </a:ext>
            </a:extLst>
          </p:cNvPr>
          <p:cNvSpPr/>
          <p:nvPr/>
        </p:nvSpPr>
        <p:spPr>
          <a:xfrm>
            <a:off x="15838721" y="209807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55" name="TextBox 19">
            <a:extLst>
              <a:ext uri="{FF2B5EF4-FFF2-40B4-BE49-F238E27FC236}">
                <a16:creationId xmlns:a16="http://schemas.microsoft.com/office/drawing/2014/main" id="{49A603CF-243E-C4A8-A1DC-4DB119472182}"/>
              </a:ext>
            </a:extLst>
          </p:cNvPr>
          <p:cNvSpPr txBox="1"/>
          <p:nvPr/>
        </p:nvSpPr>
        <p:spPr>
          <a:xfrm rot="16200000">
            <a:off x="11001531" y="4528108"/>
            <a:ext cx="12881570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CTSVE </a:t>
            </a:r>
          </a:p>
        </p:txBody>
      </p:sp>
      <p:sp>
        <p:nvSpPr>
          <p:cNvPr id="58" name="Freeform 12">
            <a:extLst>
              <a:ext uri="{FF2B5EF4-FFF2-40B4-BE49-F238E27FC236}">
                <a16:creationId xmlns:a16="http://schemas.microsoft.com/office/drawing/2014/main" id="{BBB1E65F-16F1-5577-6A00-804365E96907}"/>
              </a:ext>
            </a:extLst>
          </p:cNvPr>
          <p:cNvSpPr/>
          <p:nvPr/>
        </p:nvSpPr>
        <p:spPr>
          <a:xfrm rot="18966634" flipH="1">
            <a:off x="3878120" y="4200875"/>
            <a:ext cx="10279758" cy="9843025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61" name="Freeform 17">
            <a:extLst>
              <a:ext uri="{FF2B5EF4-FFF2-40B4-BE49-F238E27FC236}">
                <a16:creationId xmlns:a16="http://schemas.microsoft.com/office/drawing/2014/main" id="{2954B147-5CEE-833A-E1DB-B8E3F74148C7}"/>
              </a:ext>
            </a:extLst>
          </p:cNvPr>
          <p:cNvSpPr/>
          <p:nvPr/>
        </p:nvSpPr>
        <p:spPr>
          <a:xfrm rot="2700000">
            <a:off x="15868333" y="655394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2" name="Freeform 17">
            <a:extLst>
              <a:ext uri="{FF2B5EF4-FFF2-40B4-BE49-F238E27FC236}">
                <a16:creationId xmlns:a16="http://schemas.microsoft.com/office/drawing/2014/main" id="{2E57EDCD-61A8-09CB-8796-8DBC8EAE0E8E}"/>
              </a:ext>
            </a:extLst>
          </p:cNvPr>
          <p:cNvSpPr/>
          <p:nvPr/>
        </p:nvSpPr>
        <p:spPr>
          <a:xfrm rot="2503669" flipH="1">
            <a:off x="17063993" y="240474"/>
            <a:ext cx="1285809" cy="1462151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34329FF-DE64-2D1B-E102-192F93AE2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4" name="Imagen 13" descr="Imagen">
            <a:extLst>
              <a:ext uri="{FF2B5EF4-FFF2-40B4-BE49-F238E27FC236}">
                <a16:creationId xmlns:a16="http://schemas.microsoft.com/office/drawing/2014/main" id="{553C5FE2-BCB0-595F-37EC-6608B552EA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920" y="394015"/>
            <a:ext cx="4744382" cy="5712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Imagen">
            <a:extLst>
              <a:ext uri="{FF2B5EF4-FFF2-40B4-BE49-F238E27FC236}">
                <a16:creationId xmlns:a16="http://schemas.microsoft.com/office/drawing/2014/main" id="{9C17FAC8-75C9-87C8-7BD4-DDCBF042DF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3785" y="1823469"/>
            <a:ext cx="4588393" cy="5733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Imagen">
            <a:extLst>
              <a:ext uri="{FF2B5EF4-FFF2-40B4-BE49-F238E27FC236}">
                <a16:creationId xmlns:a16="http://schemas.microsoft.com/office/drawing/2014/main" id="{576DD816-163C-68D2-E736-FF6A40B6B6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719" y="1717817"/>
            <a:ext cx="4434617" cy="554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B393D0A-5D50-0E62-3810-AC9C288706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9819" y="6431171"/>
            <a:ext cx="4753483" cy="223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0463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7D21D-315B-7DE9-A320-E8D4308E4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97CF6BDC-2420-D13F-48CC-DA2282050F6B}"/>
              </a:ext>
            </a:extLst>
          </p:cNvPr>
          <p:cNvSpPr/>
          <p:nvPr/>
        </p:nvSpPr>
        <p:spPr>
          <a:xfrm>
            <a:off x="-412300" y="-61978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EEEF3CE9-0D7F-0DF3-8515-034FC65C4C9D}"/>
              </a:ext>
            </a:extLst>
          </p:cNvPr>
          <p:cNvSpPr/>
          <p:nvPr/>
        </p:nvSpPr>
        <p:spPr>
          <a:xfrm rot="2745461">
            <a:off x="1460208" y="2771044"/>
            <a:ext cx="6162953" cy="6360292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FDC808F-3237-1CED-857D-D99D2825E222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167F07C1-64CC-0F85-F35B-57E9D624AAD2}"/>
              </a:ext>
            </a:extLst>
          </p:cNvPr>
          <p:cNvSpPr txBox="1"/>
          <p:nvPr/>
        </p:nvSpPr>
        <p:spPr>
          <a:xfrm>
            <a:off x="2517368" y="334590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Días </a:t>
            </a:r>
            <a:r>
              <a:rPr lang="en-US" sz="60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conmemorativos</a:t>
            </a: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9455BEA-B5AE-A30D-EE1D-D85D21C6AFB3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F95A590-2418-A1AD-7DF4-FE416E305E46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9556A92-9420-D2E4-CD7C-0A6ED6151678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Freeform 12">
            <a:extLst>
              <a:ext uri="{FF2B5EF4-FFF2-40B4-BE49-F238E27FC236}">
                <a16:creationId xmlns:a16="http://schemas.microsoft.com/office/drawing/2014/main" id="{6736B24E-1D76-F227-CCBA-8A3A8350F2F6}"/>
              </a:ext>
            </a:extLst>
          </p:cNvPr>
          <p:cNvSpPr/>
          <p:nvPr/>
        </p:nvSpPr>
        <p:spPr>
          <a:xfrm rot="2481184" flipH="1">
            <a:off x="7477856" y="3189300"/>
            <a:ext cx="2171085" cy="2460401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11" name="Freeform 18">
            <a:extLst>
              <a:ext uri="{FF2B5EF4-FFF2-40B4-BE49-F238E27FC236}">
                <a16:creationId xmlns:a16="http://schemas.microsoft.com/office/drawing/2014/main" id="{EF0CEB5E-291C-F0C3-B5F7-10FD41B4F717}"/>
              </a:ext>
            </a:extLst>
          </p:cNvPr>
          <p:cNvSpPr/>
          <p:nvPr/>
        </p:nvSpPr>
        <p:spPr>
          <a:xfrm>
            <a:off x="4095464" y="3158369"/>
            <a:ext cx="4340429" cy="2508775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D805D2F0-3E03-524A-67A2-B6DACEB95FD5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53AA3F37-5514-51A6-CA95-15DBACD86AD4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08F02D-047D-B379-D4D4-8B5C6B063F7D}"/>
              </a:ext>
            </a:extLst>
          </p:cNvPr>
          <p:cNvSpPr txBox="1"/>
          <p:nvPr/>
        </p:nvSpPr>
        <p:spPr>
          <a:xfrm>
            <a:off x="4290074" y="3320149"/>
            <a:ext cx="3983728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cap="small" dirty="0">
                <a:solidFill>
                  <a:srgbClr val="C8BD2A"/>
                </a:solidFill>
                <a:latin typeface="Abril Fatface" panose="02000503000000020003" pitchFamily="2" charset="0"/>
                <a:cs typeface="Montaser Arabic"/>
              </a:rPr>
              <a:t>20 DE NOVIEMBRE: </a:t>
            </a:r>
          </a:p>
          <a:p>
            <a:pPr algn="ctr" fontAlgn="t">
              <a:buNone/>
            </a:pPr>
            <a:r>
              <a:rPr lang="es-ES" sz="2800" b="1" dirty="0">
                <a:solidFill>
                  <a:srgbClr val="F1960F"/>
                </a:solidFill>
                <a:latin typeface="Abril Fatface" panose="02000503000000020003" pitchFamily="2" charset="0"/>
                <a:cs typeface="Montaser Arabic"/>
              </a:rPr>
              <a:t>Día de la infancia </a:t>
            </a: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  <a:p>
            <a:pPr algn="ctr" fontAlgn="t">
              <a:buNone/>
            </a:pPr>
            <a:r>
              <a:rPr lang="es-ES" sz="2000" b="1" dirty="0">
                <a:solidFill>
                  <a:srgbClr val="5A5A44"/>
                </a:solidFill>
                <a:latin typeface="Montaser Arabic"/>
                <a:cs typeface="Montaser Arabic"/>
              </a:rPr>
              <a:t>Garantizar el derecho a una </a:t>
            </a:r>
            <a:r>
              <a:rPr lang="es-ES" sz="2000" b="1" dirty="0">
                <a:solidFill>
                  <a:srgbClr val="98B61A"/>
                </a:solidFill>
                <a:latin typeface="Montaser Arabic"/>
                <a:cs typeface="Montaser Arabic"/>
              </a:rPr>
              <a:t>vivienda digna y a un hogar seguro 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A5027443-FA54-4D22-1237-BDA6C0BC6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45" y="3274495"/>
            <a:ext cx="3233219" cy="239973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6210C30-80B1-A907-BECB-69D8CE4A4D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5893" y="3637071"/>
            <a:ext cx="1920050" cy="1811266"/>
          </a:xfrm>
          <a:prstGeom prst="rect">
            <a:avLst/>
          </a:prstGeom>
        </p:spPr>
      </p:pic>
      <p:grpSp>
        <p:nvGrpSpPr>
          <p:cNvPr id="6" name="Group 6">
            <a:extLst>
              <a:ext uri="{FF2B5EF4-FFF2-40B4-BE49-F238E27FC236}">
                <a16:creationId xmlns:a16="http://schemas.microsoft.com/office/drawing/2014/main" id="{42D55377-E4A1-DE65-B93F-B92CDE7780D3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FBFEFC1-53D9-A2F6-0AA0-E80F78F73205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02E250C-DEA4-FEF4-F3AC-7069E509B27D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Freeform 18">
            <a:extLst>
              <a:ext uri="{FF2B5EF4-FFF2-40B4-BE49-F238E27FC236}">
                <a16:creationId xmlns:a16="http://schemas.microsoft.com/office/drawing/2014/main" id="{AE6F00C8-AEE9-261D-A313-B2D140EF66F6}"/>
              </a:ext>
            </a:extLst>
          </p:cNvPr>
          <p:cNvSpPr/>
          <p:nvPr/>
        </p:nvSpPr>
        <p:spPr>
          <a:xfrm>
            <a:off x="3378505" y="6656198"/>
            <a:ext cx="5199374" cy="2796467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32" name="Freeform 18">
            <a:extLst>
              <a:ext uri="{FF2B5EF4-FFF2-40B4-BE49-F238E27FC236}">
                <a16:creationId xmlns:a16="http://schemas.microsoft.com/office/drawing/2014/main" id="{22EA5FB4-00EC-BC09-E9DA-7AA8AB1D8113}"/>
              </a:ext>
            </a:extLst>
          </p:cNvPr>
          <p:cNvSpPr/>
          <p:nvPr/>
        </p:nvSpPr>
        <p:spPr>
          <a:xfrm>
            <a:off x="9106350" y="7395424"/>
            <a:ext cx="8671384" cy="2035588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201D8B92-09C2-4182-9657-1CB2C053D405}"/>
              </a:ext>
            </a:extLst>
          </p:cNvPr>
          <p:cNvSpPr txBox="1"/>
          <p:nvPr/>
        </p:nvSpPr>
        <p:spPr>
          <a:xfrm>
            <a:off x="9992337" y="7312657"/>
            <a:ext cx="7164097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cap="small" dirty="0">
                <a:solidFill>
                  <a:srgbClr val="C8BD2A"/>
                </a:solidFill>
                <a:latin typeface="Abril Fatface" panose="02000503000000020003" pitchFamily="2" charset="0"/>
                <a:cs typeface="Montaser Arabic"/>
              </a:rPr>
              <a:t>4 DE JUNIO: </a:t>
            </a:r>
          </a:p>
          <a:p>
            <a:pPr algn="ctr" fontAlgn="t">
              <a:buNone/>
            </a:pPr>
            <a:r>
              <a:rPr lang="es-ES" sz="2800" b="1" dirty="0">
                <a:solidFill>
                  <a:srgbClr val="F1960F"/>
                </a:solidFill>
                <a:latin typeface="Abril Fatface" panose="02000503000000020003" pitchFamily="2" charset="0"/>
                <a:cs typeface="Montaser Arabic"/>
              </a:rPr>
              <a:t>Día los NNA víctimas inocentes de agresión </a:t>
            </a:r>
            <a:endParaRPr lang="es-ES" sz="2000" b="1" dirty="0">
              <a:solidFill>
                <a:srgbClr val="F1960F"/>
              </a:solidFill>
              <a:latin typeface="Montaser Arabic"/>
              <a:cs typeface="Montaser Arabic"/>
            </a:endParaRP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  <a:p>
            <a:pPr algn="ctr" fontAlgn="t">
              <a:buNone/>
            </a:pPr>
            <a:r>
              <a:rPr lang="es-ES" sz="2000" b="1" dirty="0">
                <a:solidFill>
                  <a:srgbClr val="5A5A44"/>
                </a:solidFill>
                <a:latin typeface="Montaser Arabic"/>
                <a:cs typeface="Montaser Arabic"/>
              </a:rPr>
              <a:t>Obligación ética y legal de proteger los derechos de los NNA, especialmente en situaciones de guerra y violencia </a:t>
            </a:r>
          </a:p>
        </p:txBody>
      </p:sp>
      <p:pic>
        <p:nvPicPr>
          <p:cNvPr id="12290" name="Picture 2" descr="Imagen">
            <a:extLst>
              <a:ext uri="{FF2B5EF4-FFF2-40B4-BE49-F238E27FC236}">
                <a16:creationId xmlns:a16="http://schemas.microsoft.com/office/drawing/2014/main" id="{06DA8FFC-CC04-843F-D8F9-B9147D9CE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6601" y="2778831"/>
            <a:ext cx="4480570" cy="4493681"/>
          </a:xfrm>
          <a:prstGeom prst="rect">
            <a:avLst/>
          </a:prstGeom>
          <a:noFill/>
          <a:ln>
            <a:solidFill>
              <a:srgbClr val="F1960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magen">
            <a:extLst>
              <a:ext uri="{FF2B5EF4-FFF2-40B4-BE49-F238E27FC236}">
                <a16:creationId xmlns:a16="http://schemas.microsoft.com/office/drawing/2014/main" id="{61E62833-2D6F-6EB2-A3FC-2D612DE18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66" y="6882269"/>
            <a:ext cx="2588775" cy="2465897"/>
          </a:xfrm>
          <a:prstGeom prst="rect">
            <a:avLst/>
          </a:prstGeom>
          <a:noFill/>
          <a:ln>
            <a:solidFill>
              <a:srgbClr val="F1960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Freeform 12">
            <a:extLst>
              <a:ext uri="{FF2B5EF4-FFF2-40B4-BE49-F238E27FC236}">
                <a16:creationId xmlns:a16="http://schemas.microsoft.com/office/drawing/2014/main" id="{5EC2D92A-787B-0514-9688-AB93CF40A8D5}"/>
              </a:ext>
            </a:extLst>
          </p:cNvPr>
          <p:cNvSpPr/>
          <p:nvPr/>
        </p:nvSpPr>
        <p:spPr>
          <a:xfrm rot="2745461">
            <a:off x="1554422" y="6712185"/>
            <a:ext cx="5788268" cy="5890883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7" name="Freeform 12">
            <a:extLst>
              <a:ext uri="{FF2B5EF4-FFF2-40B4-BE49-F238E27FC236}">
                <a16:creationId xmlns:a16="http://schemas.microsoft.com/office/drawing/2014/main" id="{57BFE1C4-B404-366C-4CD8-663A1DB4FD30}"/>
              </a:ext>
            </a:extLst>
          </p:cNvPr>
          <p:cNvSpPr/>
          <p:nvPr/>
        </p:nvSpPr>
        <p:spPr>
          <a:xfrm rot="8170765">
            <a:off x="-865249" y="6737210"/>
            <a:ext cx="2637120" cy="2747986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D5664EE3-C7DC-1F42-5592-6183DEEE6545}"/>
              </a:ext>
            </a:extLst>
          </p:cNvPr>
          <p:cNvSpPr txBox="1"/>
          <p:nvPr/>
        </p:nvSpPr>
        <p:spPr>
          <a:xfrm>
            <a:off x="3777961" y="6804478"/>
            <a:ext cx="436429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cap="small" dirty="0">
                <a:solidFill>
                  <a:srgbClr val="C8BD2A"/>
                </a:solidFill>
                <a:latin typeface="Abril Fatface" panose="02000503000000020003" pitchFamily="2" charset="0"/>
                <a:cs typeface="Montaser Arabic"/>
              </a:rPr>
              <a:t>15 DE MAYO: </a:t>
            </a:r>
          </a:p>
          <a:p>
            <a:pPr algn="ctr" fontAlgn="t">
              <a:buNone/>
            </a:pPr>
            <a:r>
              <a:rPr lang="es-ES" sz="2800" b="1" dirty="0">
                <a:solidFill>
                  <a:srgbClr val="F1960F"/>
                </a:solidFill>
                <a:latin typeface="Abril Fatface" panose="02000503000000020003" pitchFamily="2" charset="0"/>
                <a:cs typeface="Montaser Arabic"/>
              </a:rPr>
              <a:t>Día de la Familia</a:t>
            </a: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  <a:p>
            <a:pPr algn="ctr" fontAlgn="t">
              <a:buNone/>
            </a:pPr>
            <a:r>
              <a:rPr lang="es-ES" sz="2000" b="1" dirty="0">
                <a:solidFill>
                  <a:srgbClr val="5A5A44"/>
                </a:solidFill>
                <a:latin typeface="Montaser Arabic"/>
                <a:cs typeface="Montaser Arabic"/>
              </a:rPr>
              <a:t>Las familias en toda su </a:t>
            </a:r>
            <a:r>
              <a:rPr lang="es-ES" sz="2000" b="1" dirty="0">
                <a:solidFill>
                  <a:srgbClr val="98B61A"/>
                </a:solidFill>
                <a:latin typeface="Montaser Arabic"/>
                <a:cs typeface="Montaser Arabic"/>
              </a:rPr>
              <a:t>diversidad </a:t>
            </a:r>
            <a:r>
              <a:rPr lang="es-ES" sz="2000" b="1" dirty="0">
                <a:solidFill>
                  <a:srgbClr val="5A5A44"/>
                </a:solidFill>
                <a:latin typeface="Montaser Arabic"/>
                <a:cs typeface="Montaser Arabic"/>
              </a:rPr>
              <a:t>deben ver garantizados sus derechos y los de quienes las integran</a:t>
            </a:r>
          </a:p>
        </p:txBody>
      </p:sp>
      <p:sp>
        <p:nvSpPr>
          <p:cNvPr id="39" name="Freeform 12">
            <a:extLst>
              <a:ext uri="{FF2B5EF4-FFF2-40B4-BE49-F238E27FC236}">
                <a16:creationId xmlns:a16="http://schemas.microsoft.com/office/drawing/2014/main" id="{2A940E26-93C0-5DDA-D15D-F848881BDC65}"/>
              </a:ext>
            </a:extLst>
          </p:cNvPr>
          <p:cNvSpPr/>
          <p:nvPr/>
        </p:nvSpPr>
        <p:spPr>
          <a:xfrm rot="2745461">
            <a:off x="10792529" y="6477479"/>
            <a:ext cx="6162953" cy="6360292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0" name="Freeform 12">
            <a:extLst>
              <a:ext uri="{FF2B5EF4-FFF2-40B4-BE49-F238E27FC236}">
                <a16:creationId xmlns:a16="http://schemas.microsoft.com/office/drawing/2014/main" id="{13D64C53-46B0-03C5-A5E5-590BB9405A89}"/>
              </a:ext>
            </a:extLst>
          </p:cNvPr>
          <p:cNvSpPr/>
          <p:nvPr/>
        </p:nvSpPr>
        <p:spPr>
          <a:xfrm rot="8114618">
            <a:off x="15292452" y="3679392"/>
            <a:ext cx="5177492" cy="5278520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5A06BA4D-C892-7247-C3FF-102C882250D4}"/>
              </a:ext>
            </a:extLst>
          </p:cNvPr>
          <p:cNvSpPr txBox="1"/>
          <p:nvPr/>
        </p:nvSpPr>
        <p:spPr>
          <a:xfrm>
            <a:off x="14337514" y="4162476"/>
            <a:ext cx="30269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400" b="1" i="1" dirty="0">
                <a:solidFill>
                  <a:srgbClr val="98B61A"/>
                </a:solidFill>
                <a:latin typeface="Montaser Arabic"/>
                <a:cs typeface="Montaser Arabic"/>
              </a:rPr>
              <a:t>Porque el abandono de la infancia hoy es la condena del futuro de nuestras naciones </a:t>
            </a:r>
          </a:p>
        </p:txBody>
      </p:sp>
    </p:spTree>
    <p:extLst>
      <p:ext uri="{BB962C8B-B14F-4D97-AF65-F5344CB8AC3E}">
        <p14:creationId xmlns:p14="http://schemas.microsoft.com/office/powerpoint/2010/main" val="34921708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D20F3-AA9D-CE60-833C-1513A7C58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8">
            <a:extLst>
              <a:ext uri="{FF2B5EF4-FFF2-40B4-BE49-F238E27FC236}">
                <a16:creationId xmlns:a16="http://schemas.microsoft.com/office/drawing/2014/main" id="{4E8B037F-0378-05FC-54EA-995E27257AA4}"/>
              </a:ext>
            </a:extLst>
          </p:cNvPr>
          <p:cNvSpPr/>
          <p:nvPr/>
        </p:nvSpPr>
        <p:spPr>
          <a:xfrm rot="10800000">
            <a:off x="761999" y="3021818"/>
            <a:ext cx="8595939" cy="2962927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4C79EA31-C54C-E0A8-A62F-AA69D615259B}"/>
              </a:ext>
            </a:extLst>
          </p:cNvPr>
          <p:cNvSpPr/>
          <p:nvPr/>
        </p:nvSpPr>
        <p:spPr>
          <a:xfrm>
            <a:off x="-412300" y="-61978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2EF85746-3119-C413-900F-4FE5A746FC8F}"/>
              </a:ext>
            </a:extLst>
          </p:cNvPr>
          <p:cNvSpPr/>
          <p:nvPr/>
        </p:nvSpPr>
        <p:spPr>
          <a:xfrm rot="2745461">
            <a:off x="10349881" y="3289554"/>
            <a:ext cx="5646156" cy="5797497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7B1095E3-1003-25E2-B230-36411913C740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4B7E5736-2411-48EB-E4CB-1E1E0153F34C}"/>
              </a:ext>
            </a:extLst>
          </p:cNvPr>
          <p:cNvSpPr txBox="1"/>
          <p:nvPr/>
        </p:nvSpPr>
        <p:spPr>
          <a:xfrm>
            <a:off x="2517368" y="334590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Días </a:t>
            </a:r>
            <a:r>
              <a:rPr lang="en-US" sz="60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conmemorativos</a:t>
            </a: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475D58C-E8B6-7525-FE1D-B483DF4E5EF2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198044C-7699-F944-3164-AAF0CE15BAFC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E4E8E83-A692-A992-B01A-C9F7259F2F50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8">
            <a:extLst>
              <a:ext uri="{FF2B5EF4-FFF2-40B4-BE49-F238E27FC236}">
                <a16:creationId xmlns:a16="http://schemas.microsoft.com/office/drawing/2014/main" id="{E3C076B8-A41A-7637-8D2A-CE9BE540CB72}"/>
              </a:ext>
            </a:extLst>
          </p:cNvPr>
          <p:cNvSpPr/>
          <p:nvPr/>
        </p:nvSpPr>
        <p:spPr>
          <a:xfrm>
            <a:off x="7208423" y="6963643"/>
            <a:ext cx="10720242" cy="2962927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E54859A4-C98F-A3E3-63EE-24C13AE8CEAE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27D8252A-F2BB-D475-8D44-7767A8124974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6C93D0-E9A7-6B5A-FA95-DAE5404C9483}"/>
              </a:ext>
            </a:extLst>
          </p:cNvPr>
          <p:cNvSpPr txBox="1"/>
          <p:nvPr/>
        </p:nvSpPr>
        <p:spPr>
          <a:xfrm>
            <a:off x="8318313" y="6963643"/>
            <a:ext cx="875048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cap="small" dirty="0">
                <a:solidFill>
                  <a:srgbClr val="C8BD2A"/>
                </a:solidFill>
                <a:latin typeface="Abril Fatface" panose="02000503000000020003" pitchFamily="2" charset="0"/>
                <a:cs typeface="Montaser Arabic"/>
              </a:rPr>
              <a:t>25 DE NOVIEMBRE: </a:t>
            </a:r>
          </a:p>
          <a:p>
            <a:pPr algn="ctr" fontAlgn="t"/>
            <a:r>
              <a:rPr lang="es-ES" sz="2800" b="1" dirty="0">
                <a:solidFill>
                  <a:srgbClr val="F1960F"/>
                </a:solidFill>
                <a:latin typeface="Abril Fatface" panose="02000503000000020003" pitchFamily="2" charset="0"/>
                <a:cs typeface="Montaser Arabic"/>
              </a:rPr>
              <a:t>Día de la Eliminación de la Violencia contra la mujer</a:t>
            </a:r>
          </a:p>
          <a:p>
            <a:pPr algn="ctr" fontAlgn="t">
              <a:buNone/>
            </a:pPr>
            <a:endParaRPr lang="es-ES" sz="2800" b="1" dirty="0">
              <a:solidFill>
                <a:srgbClr val="C8BD2A"/>
              </a:solidFill>
              <a:latin typeface="Abril Fatface" panose="02000503000000020003" pitchFamily="2" charset="0"/>
              <a:cs typeface="Montaser Arabic"/>
            </a:endParaRP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755F15CE-02A4-4261-8D23-1511843A78F0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5B063D5-1961-32DD-064B-DA250A7D127C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30AABAD-F019-9136-522F-63120A859EE3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4" name="Imagen 13" descr="Imagen">
            <a:extLst>
              <a:ext uri="{FF2B5EF4-FFF2-40B4-BE49-F238E27FC236}">
                <a16:creationId xmlns:a16="http://schemas.microsoft.com/office/drawing/2014/main" id="{D733F664-D598-F141-C80B-762053C637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385" y="7694736"/>
            <a:ext cx="1449751" cy="181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Imagen">
            <a:extLst>
              <a:ext uri="{FF2B5EF4-FFF2-40B4-BE49-F238E27FC236}">
                <a16:creationId xmlns:a16="http://schemas.microsoft.com/office/drawing/2014/main" id="{59676B80-3394-F313-D701-839A8B3221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512" y="7695121"/>
            <a:ext cx="1449751" cy="1811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 descr="Imagen">
            <a:extLst>
              <a:ext uri="{FF2B5EF4-FFF2-40B4-BE49-F238E27FC236}">
                <a16:creationId xmlns:a16="http://schemas.microsoft.com/office/drawing/2014/main" id="{30C2E13D-8FA5-9007-3EEE-0C6E20C46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553" y="7167416"/>
            <a:ext cx="1905393" cy="2381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 descr="Imagen">
            <a:extLst>
              <a:ext uri="{FF2B5EF4-FFF2-40B4-BE49-F238E27FC236}">
                <a16:creationId xmlns:a16="http://schemas.microsoft.com/office/drawing/2014/main" id="{79DD8A98-401E-6C43-8276-EEE3FE55844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635" y="3156863"/>
            <a:ext cx="1993654" cy="282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 descr="Imagen">
            <a:extLst>
              <a:ext uri="{FF2B5EF4-FFF2-40B4-BE49-F238E27FC236}">
                <a16:creationId xmlns:a16="http://schemas.microsoft.com/office/drawing/2014/main" id="{AA18178D-E81D-31F7-9E91-992E79E8408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8" t="39763" r="29310" b="19718"/>
          <a:stretch>
            <a:fillRect/>
          </a:stretch>
        </p:blipFill>
        <p:spPr bwMode="auto">
          <a:xfrm>
            <a:off x="14622816" y="3304375"/>
            <a:ext cx="2490328" cy="2474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225774A-144F-4085-6E59-687D5ADD8CA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6" t="21096" r="12762" b="21121"/>
          <a:stretch>
            <a:fillRect/>
          </a:stretch>
        </p:blipFill>
        <p:spPr bwMode="auto">
          <a:xfrm>
            <a:off x="11770031" y="3166610"/>
            <a:ext cx="2697090" cy="26328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E23E3A8B-A529-B315-A626-7400F2AFB49B}"/>
              </a:ext>
            </a:extLst>
          </p:cNvPr>
          <p:cNvSpPr txBox="1"/>
          <p:nvPr/>
        </p:nvSpPr>
        <p:spPr>
          <a:xfrm>
            <a:off x="7600945" y="8211772"/>
            <a:ext cx="961830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3200" b="1" i="1" dirty="0">
                <a:solidFill>
                  <a:schemeClr val="accent4"/>
                </a:solidFill>
                <a:latin typeface="Montaser Arabic"/>
                <a:cs typeface="Montaser Arabic"/>
              </a:rPr>
              <a:t>Sin memoria, justicia y reparación para las mujeres, no puede haber justicia social ni paz</a:t>
            </a:r>
            <a:endParaRPr lang="es-ES" sz="3200" b="1" dirty="0">
              <a:solidFill>
                <a:schemeClr val="accent4"/>
              </a:solidFill>
              <a:latin typeface="Abril Fatface" panose="02000503000000020003" pitchFamily="2" charset="0"/>
              <a:cs typeface="Montaser Arabic"/>
            </a:endParaRP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pic>
        <p:nvPicPr>
          <p:cNvPr id="27" name="Imagen 26" descr="Imagen">
            <a:extLst>
              <a:ext uri="{FF2B5EF4-FFF2-40B4-BE49-F238E27FC236}">
                <a16:creationId xmlns:a16="http://schemas.microsoft.com/office/drawing/2014/main" id="{9A307826-57F5-F294-FE15-F899449A9D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7" y="7142714"/>
            <a:ext cx="1954003" cy="244289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91DA83D1-20BC-92F4-EFE6-12C2163E54E2}"/>
              </a:ext>
            </a:extLst>
          </p:cNvPr>
          <p:cNvSpPr txBox="1"/>
          <p:nvPr/>
        </p:nvSpPr>
        <p:spPr>
          <a:xfrm>
            <a:off x="607453" y="3252119"/>
            <a:ext cx="875048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cap="small" dirty="0">
                <a:solidFill>
                  <a:srgbClr val="C8BD2A"/>
                </a:solidFill>
                <a:latin typeface="Abril Fatface" panose="02000503000000020003" pitchFamily="2" charset="0"/>
                <a:cs typeface="Montaser Arabic"/>
              </a:rPr>
              <a:t>8 DE MARZO: </a:t>
            </a:r>
          </a:p>
          <a:p>
            <a:pPr algn="ctr" fontAlgn="t"/>
            <a:r>
              <a:rPr lang="es-ES" sz="2800" b="1" dirty="0">
                <a:solidFill>
                  <a:srgbClr val="F1960F"/>
                </a:solidFill>
                <a:latin typeface="Abril Fatface" panose="02000503000000020003" pitchFamily="2" charset="0"/>
                <a:cs typeface="Montaser Arabic"/>
              </a:rPr>
              <a:t>Día Internacional de la Mujer </a:t>
            </a:r>
          </a:p>
          <a:p>
            <a:pPr algn="ctr" fontAlgn="t">
              <a:buNone/>
            </a:pPr>
            <a:endParaRPr lang="es-ES" sz="2800" b="1" dirty="0">
              <a:solidFill>
                <a:srgbClr val="C8BD2A"/>
              </a:solidFill>
              <a:latin typeface="Abril Fatface" panose="02000503000000020003" pitchFamily="2" charset="0"/>
              <a:cs typeface="Montaser Arabic"/>
            </a:endParaRP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CAA03BD-71A1-9E69-4553-FEFE5645BC82}"/>
              </a:ext>
            </a:extLst>
          </p:cNvPr>
          <p:cNvSpPr txBox="1"/>
          <p:nvPr/>
        </p:nvSpPr>
        <p:spPr>
          <a:xfrm>
            <a:off x="1508400" y="4359172"/>
            <a:ext cx="661034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3200" b="1" i="1" dirty="0">
                <a:solidFill>
                  <a:schemeClr val="accent4"/>
                </a:solidFill>
                <a:latin typeface="Montaser Arabic"/>
                <a:cs typeface="Montaser Arabic"/>
              </a:rPr>
              <a:t>¡¡No habrá justicia social sin Trabajo Social feminista!!.</a:t>
            </a:r>
            <a:endParaRPr lang="es-ES" sz="3200" b="1" dirty="0">
              <a:solidFill>
                <a:schemeClr val="accent4"/>
              </a:solidFill>
              <a:latin typeface="Abril Fatface" panose="02000503000000020003" pitchFamily="2" charset="0"/>
              <a:cs typeface="Montaser Arabic"/>
            </a:endParaRP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sp>
        <p:nvSpPr>
          <p:cNvPr id="29" name="Freeform 12">
            <a:extLst>
              <a:ext uri="{FF2B5EF4-FFF2-40B4-BE49-F238E27FC236}">
                <a16:creationId xmlns:a16="http://schemas.microsoft.com/office/drawing/2014/main" id="{CFC61CF0-A5F8-0E8F-AEBB-516DFEAB77C2}"/>
              </a:ext>
            </a:extLst>
          </p:cNvPr>
          <p:cNvSpPr/>
          <p:nvPr/>
        </p:nvSpPr>
        <p:spPr>
          <a:xfrm rot="2745461">
            <a:off x="1252128" y="7244129"/>
            <a:ext cx="5218159" cy="5380699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96045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154F9-BBE9-3D19-93C4-7C161CB94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>
            <a:extLst>
              <a:ext uri="{FF2B5EF4-FFF2-40B4-BE49-F238E27FC236}">
                <a16:creationId xmlns:a16="http://schemas.microsoft.com/office/drawing/2014/main" id="{E8791180-FEA3-0D58-4376-B659D6A20B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79"/>
          <a:stretch>
            <a:fillRect/>
          </a:stretch>
        </p:blipFill>
        <p:spPr>
          <a:xfrm>
            <a:off x="11713240" y="7281296"/>
            <a:ext cx="5042016" cy="2838080"/>
          </a:xfrm>
          <a:prstGeom prst="rect">
            <a:avLst/>
          </a:prstGeom>
        </p:spPr>
      </p:pic>
      <p:sp>
        <p:nvSpPr>
          <p:cNvPr id="19" name="Freeform 18">
            <a:extLst>
              <a:ext uri="{FF2B5EF4-FFF2-40B4-BE49-F238E27FC236}">
                <a16:creationId xmlns:a16="http://schemas.microsoft.com/office/drawing/2014/main" id="{05E727E9-5010-B65F-8948-38019B96D64C}"/>
              </a:ext>
            </a:extLst>
          </p:cNvPr>
          <p:cNvSpPr/>
          <p:nvPr/>
        </p:nvSpPr>
        <p:spPr>
          <a:xfrm>
            <a:off x="1433661" y="3092050"/>
            <a:ext cx="7592717" cy="6290124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00E674A1-6791-5BD1-9A69-2D50808807D6}"/>
              </a:ext>
            </a:extLst>
          </p:cNvPr>
          <p:cNvSpPr/>
          <p:nvPr/>
        </p:nvSpPr>
        <p:spPr>
          <a:xfrm>
            <a:off x="-412300" y="-61978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E713F833-E800-BCC8-AFAE-DD2BE0C1D567}"/>
              </a:ext>
            </a:extLst>
          </p:cNvPr>
          <p:cNvSpPr/>
          <p:nvPr/>
        </p:nvSpPr>
        <p:spPr>
          <a:xfrm rot="8171252">
            <a:off x="6795750" y="3546488"/>
            <a:ext cx="5324128" cy="5651685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DE3273BF-0653-206D-DDDD-2EC80B813E73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238CC7F4-00B5-A8D6-29DD-4255A3E83B1B}"/>
              </a:ext>
            </a:extLst>
          </p:cNvPr>
          <p:cNvSpPr txBox="1"/>
          <p:nvPr/>
        </p:nvSpPr>
        <p:spPr>
          <a:xfrm>
            <a:off x="2517368" y="334590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Días </a:t>
            </a:r>
            <a:r>
              <a:rPr lang="en-US" sz="60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conmemorativos</a:t>
            </a: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7D507F6-7F83-A915-ACE2-290EF7268B95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06B380F-70EA-DBFC-DC6C-61CEE3B53F21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0B7FC94-C9C6-4A57-766E-1E380BABC67D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E2260AD4-1232-2557-C4AB-6117A74DE6F3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1DE3DC78-6122-165A-EF2F-A95339F70FB2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F3C5620-ADEB-9C38-B73E-86576E2B68C2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C747CCE-2276-11C6-2D3E-991E7D1832E9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A97FC49-41E4-3C55-5EB1-C2C3C9F19BD6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0244" name="Picture 4" descr="Imagen">
            <a:extLst>
              <a:ext uri="{FF2B5EF4-FFF2-40B4-BE49-F238E27FC236}">
                <a16:creationId xmlns:a16="http://schemas.microsoft.com/office/drawing/2014/main" id="{18779607-54BC-8B50-F2FB-F7CA035C9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920" y="3249257"/>
            <a:ext cx="2232750" cy="1829375"/>
          </a:xfrm>
          <a:prstGeom prst="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Freeform 12">
            <a:extLst>
              <a:ext uri="{FF2B5EF4-FFF2-40B4-BE49-F238E27FC236}">
                <a16:creationId xmlns:a16="http://schemas.microsoft.com/office/drawing/2014/main" id="{B69AC925-C49B-2EF2-D875-8306B91B1FDE}"/>
              </a:ext>
            </a:extLst>
          </p:cNvPr>
          <p:cNvSpPr/>
          <p:nvPr/>
        </p:nvSpPr>
        <p:spPr>
          <a:xfrm rot="13532909">
            <a:off x="2702931" y="6598464"/>
            <a:ext cx="6102205" cy="6211780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104189D-CD34-F222-1957-BBA67B4ED26A}"/>
              </a:ext>
            </a:extLst>
          </p:cNvPr>
          <p:cNvSpPr txBox="1"/>
          <p:nvPr/>
        </p:nvSpPr>
        <p:spPr>
          <a:xfrm>
            <a:off x="4644935" y="3353077"/>
            <a:ext cx="363619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cap="small" dirty="0">
                <a:solidFill>
                  <a:srgbClr val="C8BD2A"/>
                </a:solidFill>
                <a:latin typeface="Abril Fatface" panose="02000503000000020003" pitchFamily="2" charset="0"/>
                <a:cs typeface="Montaser Arabic"/>
              </a:rPr>
              <a:t>8 DE ABRIL : </a:t>
            </a:r>
          </a:p>
          <a:p>
            <a:pPr algn="ctr" fontAlgn="t"/>
            <a:r>
              <a:rPr lang="es-ES" sz="2800" b="1" dirty="0">
                <a:solidFill>
                  <a:srgbClr val="F1960F"/>
                </a:solidFill>
                <a:latin typeface="Abril Fatface" panose="02000503000000020003" pitchFamily="2" charset="0"/>
                <a:cs typeface="Montaser Arabic"/>
              </a:rPr>
              <a:t>Día Internacional del pueblo gitano </a:t>
            </a:r>
          </a:p>
          <a:p>
            <a:pPr algn="ctr" fontAlgn="t">
              <a:buNone/>
            </a:pPr>
            <a:endParaRPr lang="es-ES" sz="2800" b="1" dirty="0">
              <a:solidFill>
                <a:srgbClr val="C8BD2A"/>
              </a:solidFill>
              <a:latin typeface="Abril Fatface" panose="02000503000000020003" pitchFamily="2" charset="0"/>
              <a:cs typeface="Montaser Arabic"/>
            </a:endParaRP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2B528E1-7AAC-89A5-785D-3DEEE701E3A3}"/>
              </a:ext>
            </a:extLst>
          </p:cNvPr>
          <p:cNvSpPr txBox="1"/>
          <p:nvPr/>
        </p:nvSpPr>
        <p:spPr>
          <a:xfrm>
            <a:off x="4628821" y="7199313"/>
            <a:ext cx="363619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cap="small" dirty="0">
                <a:solidFill>
                  <a:srgbClr val="C8BD2A"/>
                </a:solidFill>
                <a:latin typeface="Abril Fatface" panose="02000503000000020003" pitchFamily="2" charset="0"/>
                <a:cs typeface="Montaser Arabic"/>
              </a:rPr>
              <a:t>30 DE JULIO: </a:t>
            </a:r>
          </a:p>
          <a:p>
            <a:pPr algn="ctr" fontAlgn="t"/>
            <a:r>
              <a:rPr lang="es-ES" sz="2800" b="1" dirty="0">
                <a:solidFill>
                  <a:srgbClr val="F1960F"/>
                </a:solidFill>
                <a:latin typeface="Abril Fatface" panose="02000503000000020003" pitchFamily="2" charset="0"/>
                <a:cs typeface="Montaser Arabic"/>
              </a:rPr>
              <a:t>Día Contra la Trata de Personas </a:t>
            </a:r>
          </a:p>
          <a:p>
            <a:pPr algn="ctr" fontAlgn="t">
              <a:buNone/>
            </a:pPr>
            <a:endParaRPr lang="es-ES" sz="2800" b="1" dirty="0">
              <a:solidFill>
                <a:srgbClr val="C8BD2A"/>
              </a:solidFill>
              <a:latin typeface="Abril Fatface" panose="02000503000000020003" pitchFamily="2" charset="0"/>
              <a:cs typeface="Montaser Arabic"/>
            </a:endParaRP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pic>
        <p:nvPicPr>
          <p:cNvPr id="27" name="Imagen 26" descr="Imagen">
            <a:extLst>
              <a:ext uri="{FF2B5EF4-FFF2-40B4-BE49-F238E27FC236}">
                <a16:creationId xmlns:a16="http://schemas.microsoft.com/office/drawing/2014/main" id="{5B81B9B8-5898-CFB6-8679-39FBF4E430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026" y="6984657"/>
            <a:ext cx="1699123" cy="2123658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A329D0C2-4DF9-22D7-2F5E-6A456D5EA2C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4187" b="14495"/>
          <a:stretch>
            <a:fillRect/>
          </a:stretch>
        </p:blipFill>
        <p:spPr>
          <a:xfrm>
            <a:off x="2328890" y="5307843"/>
            <a:ext cx="2232750" cy="1514550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CA6BACCA-DA98-95A0-17AB-464EF510005F}"/>
              </a:ext>
            </a:extLst>
          </p:cNvPr>
          <p:cNvSpPr txBox="1"/>
          <p:nvPr/>
        </p:nvSpPr>
        <p:spPr>
          <a:xfrm>
            <a:off x="4660905" y="5300352"/>
            <a:ext cx="363619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cap="small" dirty="0">
                <a:solidFill>
                  <a:srgbClr val="C8BD2A"/>
                </a:solidFill>
                <a:latin typeface="Abril Fatface" panose="02000503000000020003" pitchFamily="2" charset="0"/>
                <a:cs typeface="Montaser Arabic"/>
              </a:rPr>
              <a:t>28  DE MAYO : </a:t>
            </a:r>
          </a:p>
          <a:p>
            <a:pPr algn="ctr" fontAlgn="t"/>
            <a:r>
              <a:rPr lang="es-ES" sz="2800" b="1" dirty="0">
                <a:solidFill>
                  <a:srgbClr val="F1960F"/>
                </a:solidFill>
                <a:latin typeface="Abril Fatface" panose="02000503000000020003" pitchFamily="2" charset="0"/>
                <a:cs typeface="Montaser Arabic"/>
              </a:rPr>
              <a:t>Día de la salud de las mujeres </a:t>
            </a:r>
          </a:p>
          <a:p>
            <a:pPr algn="ctr" fontAlgn="t">
              <a:buNone/>
            </a:pPr>
            <a:endParaRPr lang="es-ES" sz="2800" b="1" dirty="0">
              <a:solidFill>
                <a:srgbClr val="C8BD2A"/>
              </a:solidFill>
              <a:latin typeface="Abril Fatface" panose="02000503000000020003" pitchFamily="2" charset="0"/>
              <a:cs typeface="Montaser Arabic"/>
            </a:endParaRP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pic>
        <p:nvPicPr>
          <p:cNvPr id="10246" name="Picture 6">
            <a:extLst>
              <a:ext uri="{FF2B5EF4-FFF2-40B4-BE49-F238E27FC236}">
                <a16:creationId xmlns:a16="http://schemas.microsoft.com/office/drawing/2014/main" id="{7032FBA5-85CA-59A1-1033-ECBD1CD23B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83"/>
          <a:stretch>
            <a:fillRect/>
          </a:stretch>
        </p:blipFill>
        <p:spPr bwMode="auto">
          <a:xfrm>
            <a:off x="10234743" y="2679781"/>
            <a:ext cx="3497773" cy="258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53C93964-415B-4799-8B44-A4E4B56DF077}"/>
              </a:ext>
            </a:extLst>
          </p:cNvPr>
          <p:cNvSpPr txBox="1"/>
          <p:nvPr/>
        </p:nvSpPr>
        <p:spPr>
          <a:xfrm>
            <a:off x="13732516" y="5453419"/>
            <a:ext cx="477992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cap="small" dirty="0">
                <a:solidFill>
                  <a:schemeClr val="tx1">
                    <a:lumMod val="50000"/>
                    <a:lumOff val="50000"/>
                  </a:schemeClr>
                </a:solidFill>
                <a:latin typeface="Abril Fatface" panose="02000503000000020003" pitchFamily="2" charset="0"/>
                <a:cs typeface="Montaser Arabic"/>
              </a:rPr>
              <a:t>podcast  </a:t>
            </a:r>
          </a:p>
          <a:p>
            <a:pPr algn="ctr" fontAlgn="t"/>
            <a:r>
              <a:rPr lang="es-ES" sz="2800" dirty="0">
                <a:solidFill>
                  <a:schemeClr val="accent4"/>
                </a:solidFill>
                <a:latin typeface="Abril Fatface" panose="02000503000000020003" pitchFamily="2" charset="0"/>
                <a:cs typeface="Montaser Arabic"/>
              </a:rPr>
              <a:t>Mujeres con discapacidad, Trabajo Social e Interseccionalidad </a:t>
            </a:r>
          </a:p>
          <a:p>
            <a:pPr algn="ctr" fontAlgn="t">
              <a:buNone/>
            </a:pPr>
            <a:endParaRPr lang="es-ES" sz="2800" b="1" dirty="0">
              <a:solidFill>
                <a:srgbClr val="C8BD2A"/>
              </a:solidFill>
              <a:latin typeface="Abril Fatface" panose="02000503000000020003" pitchFamily="2" charset="0"/>
              <a:cs typeface="Montaser Arabic"/>
            </a:endParaRP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pic>
        <p:nvPicPr>
          <p:cNvPr id="10248" name="Picture 8">
            <a:extLst>
              <a:ext uri="{FF2B5EF4-FFF2-40B4-BE49-F238E27FC236}">
                <a16:creationId xmlns:a16="http://schemas.microsoft.com/office/drawing/2014/main" id="{56D572C4-ADE3-4308-0D10-C9B7DE805F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59" b="13780"/>
          <a:stretch>
            <a:fillRect/>
          </a:stretch>
        </p:blipFill>
        <p:spPr bwMode="auto">
          <a:xfrm>
            <a:off x="14595387" y="2644550"/>
            <a:ext cx="3036760" cy="263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146D723D-66C9-51C4-A8A1-D57FA7793EF0}"/>
              </a:ext>
            </a:extLst>
          </p:cNvPr>
          <p:cNvSpPr txBox="1"/>
          <p:nvPr/>
        </p:nvSpPr>
        <p:spPr>
          <a:xfrm>
            <a:off x="9522354" y="5596391"/>
            <a:ext cx="471189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cap="small" dirty="0">
                <a:solidFill>
                  <a:schemeClr val="tx1">
                    <a:lumMod val="50000"/>
                    <a:lumOff val="50000"/>
                  </a:schemeClr>
                </a:solidFill>
                <a:latin typeface="Abril Fatface" panose="02000503000000020003" pitchFamily="2" charset="0"/>
                <a:cs typeface="Montaser Arabic"/>
              </a:rPr>
              <a:t>podcast</a:t>
            </a:r>
            <a:r>
              <a:rPr lang="es-ES" sz="2800" b="1" cap="small" dirty="0">
                <a:solidFill>
                  <a:srgbClr val="C8BD2A"/>
                </a:solidFill>
                <a:latin typeface="Abril Fatface" panose="02000503000000020003" pitchFamily="2" charset="0"/>
                <a:cs typeface="Montaser Arabic"/>
              </a:rPr>
              <a:t>  </a:t>
            </a:r>
          </a:p>
          <a:p>
            <a:pPr algn="ctr" fontAlgn="t"/>
            <a:r>
              <a:rPr lang="es-ES" sz="2800" dirty="0">
                <a:solidFill>
                  <a:schemeClr val="accent4"/>
                </a:solidFill>
                <a:latin typeface="Abril Fatface" panose="02000503000000020003" pitchFamily="2" charset="0"/>
                <a:cs typeface="Montaser Arabic"/>
              </a:rPr>
              <a:t>Por un trabajo social feminista de calidad </a:t>
            </a:r>
          </a:p>
          <a:p>
            <a:pPr algn="ctr" fontAlgn="t">
              <a:buNone/>
            </a:pPr>
            <a:endParaRPr lang="es-ES" sz="2800" b="1" dirty="0">
              <a:solidFill>
                <a:srgbClr val="C8BD2A"/>
              </a:solidFill>
              <a:latin typeface="Abril Fatface" panose="02000503000000020003" pitchFamily="2" charset="0"/>
              <a:cs typeface="Montaser Arabic"/>
            </a:endParaRP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sp>
        <p:nvSpPr>
          <p:cNvPr id="38" name="Rectangle 13">
            <a:extLst>
              <a:ext uri="{FF2B5EF4-FFF2-40B4-BE49-F238E27FC236}">
                <a16:creationId xmlns:a16="http://schemas.microsoft.com/office/drawing/2014/main" id="{C6474FD7-4244-0549-E2FE-1B103CEA1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22266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7BAAF-EA7C-C5DC-487B-3FD64F73F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673405D1-CC1C-439A-7351-7AE4F1E1965B}"/>
              </a:ext>
            </a:extLst>
          </p:cNvPr>
          <p:cNvSpPr/>
          <p:nvPr/>
        </p:nvSpPr>
        <p:spPr>
          <a:xfrm>
            <a:off x="-412300" y="-61978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F4B35275-8B20-345A-8E5C-9F5E830F8BD3}"/>
              </a:ext>
            </a:extLst>
          </p:cNvPr>
          <p:cNvSpPr/>
          <p:nvPr/>
        </p:nvSpPr>
        <p:spPr>
          <a:xfrm rot="2766056">
            <a:off x="9522643" y="2996339"/>
            <a:ext cx="3105810" cy="3227521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9C4004E2-E971-5832-02AB-727D80C48D66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927F312B-20A7-C020-58AA-ABF75D0365F7}"/>
              </a:ext>
            </a:extLst>
          </p:cNvPr>
          <p:cNvSpPr txBox="1"/>
          <p:nvPr/>
        </p:nvSpPr>
        <p:spPr>
          <a:xfrm>
            <a:off x="2517368" y="334590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Días </a:t>
            </a:r>
            <a:r>
              <a:rPr lang="en-US" sz="60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conmemorativos</a:t>
            </a: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4301876-75D2-EF4E-030B-50DA1A93C2B1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FE8A328-FC51-DDA1-6372-7FAB8EBF3BD2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C972149-EF6F-AAA4-4BB1-F97A431F15CF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8">
            <a:extLst>
              <a:ext uri="{FF2B5EF4-FFF2-40B4-BE49-F238E27FC236}">
                <a16:creationId xmlns:a16="http://schemas.microsoft.com/office/drawing/2014/main" id="{8316BE73-722C-E500-EEFF-DE3C567DAE60}"/>
              </a:ext>
            </a:extLst>
          </p:cNvPr>
          <p:cNvSpPr/>
          <p:nvPr/>
        </p:nvSpPr>
        <p:spPr>
          <a:xfrm>
            <a:off x="4742944" y="3082071"/>
            <a:ext cx="3828050" cy="2579162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560A6FAD-86D3-1291-5D31-D3D190575991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42F98463-D1DB-E839-8C97-644ED3C38E26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AA625FBC-B641-4239-B418-0AD855B1D99C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599BD1E-AB2A-C585-C9D6-98EA0AF26E31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AA8D9330-DF0B-88D7-F6C3-3D565EE5B6C5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Freeform 18">
            <a:extLst>
              <a:ext uri="{FF2B5EF4-FFF2-40B4-BE49-F238E27FC236}">
                <a16:creationId xmlns:a16="http://schemas.microsoft.com/office/drawing/2014/main" id="{F5911026-CB97-3654-C3AF-101A516DE0E5}"/>
              </a:ext>
            </a:extLst>
          </p:cNvPr>
          <p:cNvSpPr/>
          <p:nvPr/>
        </p:nvSpPr>
        <p:spPr>
          <a:xfrm>
            <a:off x="4783857" y="6356473"/>
            <a:ext cx="3894557" cy="2407020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2" name="Freeform 18">
            <a:extLst>
              <a:ext uri="{FF2B5EF4-FFF2-40B4-BE49-F238E27FC236}">
                <a16:creationId xmlns:a16="http://schemas.microsoft.com/office/drawing/2014/main" id="{3E2EC118-E7A9-676E-35DC-635B18E027E3}"/>
              </a:ext>
            </a:extLst>
          </p:cNvPr>
          <p:cNvSpPr/>
          <p:nvPr/>
        </p:nvSpPr>
        <p:spPr>
          <a:xfrm>
            <a:off x="8804521" y="4928361"/>
            <a:ext cx="4510611" cy="2796467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8634" b="-46468"/>
            </a:stretch>
          </a:blipFill>
        </p:spPr>
        <p:txBody>
          <a:bodyPr/>
          <a:lstStyle/>
          <a:p>
            <a:endParaRPr lang="es-ES"/>
          </a:p>
        </p:txBody>
      </p:sp>
      <p:pic>
        <p:nvPicPr>
          <p:cNvPr id="11266" name="Picture 2" descr="Imagen">
            <a:extLst>
              <a:ext uri="{FF2B5EF4-FFF2-40B4-BE49-F238E27FC236}">
                <a16:creationId xmlns:a16="http://schemas.microsoft.com/office/drawing/2014/main" id="{88A596F1-F1B6-8E25-0A28-ABBEE0C2F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444" y="5976087"/>
            <a:ext cx="2543126" cy="317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BB7552B-F2EE-CBDE-35E3-F217D11E76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10456" y="2927932"/>
            <a:ext cx="3473629" cy="6096313"/>
          </a:xfrm>
          <a:prstGeom prst="rect">
            <a:avLst/>
          </a:prstGeom>
          <a:ln w="38100">
            <a:solidFill>
              <a:srgbClr val="F1960F"/>
            </a:solidFill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B2A6DF43-E9C0-1F7E-3B85-C89FA6BB3B8D}"/>
              </a:ext>
            </a:extLst>
          </p:cNvPr>
          <p:cNvSpPr txBox="1"/>
          <p:nvPr/>
        </p:nvSpPr>
        <p:spPr>
          <a:xfrm>
            <a:off x="4807570" y="6900587"/>
            <a:ext cx="363619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cap="small" dirty="0">
                <a:solidFill>
                  <a:srgbClr val="C8BD2A"/>
                </a:solidFill>
                <a:latin typeface="Abril Fatface" panose="02000503000000020003" pitchFamily="2" charset="0"/>
                <a:cs typeface="Montaser Arabic"/>
              </a:rPr>
              <a:t>10 DE OCTUBRE : </a:t>
            </a:r>
          </a:p>
          <a:p>
            <a:pPr algn="ctr" fontAlgn="t"/>
            <a:r>
              <a:rPr lang="es-ES" sz="2800" b="1" dirty="0">
                <a:solidFill>
                  <a:srgbClr val="F1960F"/>
                </a:solidFill>
                <a:latin typeface="Abril Fatface" panose="02000503000000020003" pitchFamily="2" charset="0"/>
                <a:cs typeface="Montaser Arabic"/>
              </a:rPr>
              <a:t>Día de la Salud Mental </a:t>
            </a:r>
          </a:p>
          <a:p>
            <a:pPr algn="ctr" fontAlgn="t">
              <a:buNone/>
            </a:pPr>
            <a:endParaRPr lang="es-ES" sz="2800" b="1" dirty="0">
              <a:solidFill>
                <a:srgbClr val="C8BD2A"/>
              </a:solidFill>
              <a:latin typeface="Abril Fatface" panose="02000503000000020003" pitchFamily="2" charset="0"/>
              <a:cs typeface="Montaser Arabic"/>
            </a:endParaRP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6C63673-25D0-BC23-AE1B-4D22C37E2F78}"/>
              </a:ext>
            </a:extLst>
          </p:cNvPr>
          <p:cNvSpPr txBox="1"/>
          <p:nvPr/>
        </p:nvSpPr>
        <p:spPr>
          <a:xfrm>
            <a:off x="9181003" y="5507094"/>
            <a:ext cx="363619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cap="small" dirty="0">
                <a:solidFill>
                  <a:srgbClr val="C8BD2A"/>
                </a:solidFill>
                <a:latin typeface="Abril Fatface" panose="02000503000000020003" pitchFamily="2" charset="0"/>
                <a:cs typeface="Montaser Arabic"/>
              </a:rPr>
              <a:t>3 DE OCTUBRE: </a:t>
            </a:r>
          </a:p>
          <a:p>
            <a:pPr algn="ctr" fontAlgn="t"/>
            <a:r>
              <a:rPr lang="es-ES" sz="2800" b="1" dirty="0">
                <a:solidFill>
                  <a:srgbClr val="F1960F"/>
                </a:solidFill>
                <a:latin typeface="Abril Fatface" panose="02000503000000020003" pitchFamily="2" charset="0"/>
                <a:cs typeface="Montaser Arabic"/>
              </a:rPr>
              <a:t>Día del Trabajo Social Sanitario </a:t>
            </a:r>
          </a:p>
          <a:p>
            <a:pPr algn="ctr" fontAlgn="t">
              <a:buNone/>
            </a:pPr>
            <a:endParaRPr lang="es-ES" sz="2800" b="1" dirty="0">
              <a:solidFill>
                <a:srgbClr val="C8BD2A"/>
              </a:solidFill>
              <a:latin typeface="Abril Fatface" panose="02000503000000020003" pitchFamily="2" charset="0"/>
              <a:cs typeface="Montaser Arabic"/>
            </a:endParaRP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DDAB131-C4FC-2DDF-BEC2-FF5B0E7361C4}"/>
              </a:ext>
            </a:extLst>
          </p:cNvPr>
          <p:cNvSpPr txBox="1"/>
          <p:nvPr/>
        </p:nvSpPr>
        <p:spPr>
          <a:xfrm>
            <a:off x="4965120" y="3179085"/>
            <a:ext cx="3159862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s-ES" sz="2800" b="1" cap="small" dirty="0">
                <a:solidFill>
                  <a:srgbClr val="C8BD2A"/>
                </a:solidFill>
                <a:latin typeface="Abril Fatface" panose="02000503000000020003" pitchFamily="2" charset="0"/>
                <a:cs typeface="Montaser Arabic"/>
              </a:rPr>
              <a:t>10 DE SEPTIEMRE : </a:t>
            </a:r>
          </a:p>
          <a:p>
            <a:pPr algn="ctr" fontAlgn="t"/>
            <a:r>
              <a:rPr lang="es-ES" sz="2800" b="1" dirty="0">
                <a:solidFill>
                  <a:srgbClr val="F1960F"/>
                </a:solidFill>
                <a:latin typeface="Abril Fatface" panose="02000503000000020003" pitchFamily="2" charset="0"/>
                <a:cs typeface="Montaser Arabic"/>
              </a:rPr>
              <a:t>Día de la Prevención del suicidio </a:t>
            </a:r>
          </a:p>
          <a:p>
            <a:pPr algn="ctr" fontAlgn="t">
              <a:buNone/>
            </a:pPr>
            <a:endParaRPr lang="es-ES" sz="2800" b="1" dirty="0">
              <a:solidFill>
                <a:srgbClr val="C8BD2A"/>
              </a:solidFill>
              <a:latin typeface="Abril Fatface" panose="02000503000000020003" pitchFamily="2" charset="0"/>
              <a:cs typeface="Montaser Arabic"/>
            </a:endParaRPr>
          </a:p>
          <a:p>
            <a:pPr algn="ctr" fontAlgn="t">
              <a:buNone/>
            </a:pPr>
            <a:endParaRPr lang="es-ES" sz="2000" b="1" dirty="0">
              <a:solidFill>
                <a:srgbClr val="5A5A44"/>
              </a:solidFill>
              <a:latin typeface="Montaser Arabic"/>
              <a:cs typeface="Montaser Arabic"/>
            </a:endParaRPr>
          </a:p>
        </p:txBody>
      </p:sp>
      <p:pic>
        <p:nvPicPr>
          <p:cNvPr id="26" name="Imagen 25" descr="Imagen">
            <a:extLst>
              <a:ext uri="{FF2B5EF4-FFF2-40B4-BE49-F238E27FC236}">
                <a16:creationId xmlns:a16="http://schemas.microsoft.com/office/drawing/2014/main" id="{4D8D5759-7366-A884-FEAA-8D83A5ACC3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444" y="2772175"/>
            <a:ext cx="2499360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Freeform 12">
            <a:extLst>
              <a:ext uri="{FF2B5EF4-FFF2-40B4-BE49-F238E27FC236}">
                <a16:creationId xmlns:a16="http://schemas.microsoft.com/office/drawing/2014/main" id="{9BAAD675-579D-6A5E-4427-FBF70FACD18D}"/>
              </a:ext>
            </a:extLst>
          </p:cNvPr>
          <p:cNvSpPr/>
          <p:nvPr/>
        </p:nvSpPr>
        <p:spPr>
          <a:xfrm rot="2766056">
            <a:off x="4821851" y="4906208"/>
            <a:ext cx="9323667" cy="9746473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8" name="Freeform 12">
            <a:extLst>
              <a:ext uri="{FF2B5EF4-FFF2-40B4-BE49-F238E27FC236}">
                <a16:creationId xmlns:a16="http://schemas.microsoft.com/office/drawing/2014/main" id="{9CA676C8-252A-A34B-D272-FA4E2CE95234}"/>
              </a:ext>
            </a:extLst>
          </p:cNvPr>
          <p:cNvSpPr/>
          <p:nvPr/>
        </p:nvSpPr>
        <p:spPr>
          <a:xfrm rot="2766056">
            <a:off x="9591530" y="6534583"/>
            <a:ext cx="3105810" cy="3227521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01354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D71FB-0CB9-9040-AACB-38D179EBF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3DB628C9-BE44-A1DB-F0EC-203D49CAEF09}"/>
              </a:ext>
            </a:extLst>
          </p:cNvPr>
          <p:cNvSpPr/>
          <p:nvPr/>
        </p:nvSpPr>
        <p:spPr>
          <a:xfrm>
            <a:off x="-189094" y="-555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568C3C63-94FF-078D-63F0-BB860FDE2154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7779045D-60FC-1495-9FF8-A679A570C479}"/>
              </a:ext>
            </a:extLst>
          </p:cNvPr>
          <p:cNvSpPr txBox="1"/>
          <p:nvPr/>
        </p:nvSpPr>
        <p:spPr>
          <a:xfrm>
            <a:off x="2517368" y="334590"/>
            <a:ext cx="12881570" cy="20209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Todos los días con Gaza</a:t>
            </a:r>
          </a:p>
          <a:p>
            <a:pPr algn="ctr">
              <a:lnSpc>
                <a:spcPts val="8000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No a la Guerra 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1148F52-D8B0-6219-A9F3-B92D7D8DDBF1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986B078-D4AB-D40D-58A1-0849CC77DA29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8F7D43-98DA-D2A9-EC9A-650958AAB442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B8F670D5-C3C8-517C-9308-00184303C905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C972BD22-5610-9850-D39F-9CECFD3D2033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C278C28E-7950-FA6D-DDF1-E0D5FDF48E95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6C48836-EE55-236D-3301-1DD6B5F1CB63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EDA30D7-866F-195C-70BC-929AC583580A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" name="Imagen 1" descr="Imagen">
            <a:extLst>
              <a:ext uri="{FF2B5EF4-FFF2-40B4-BE49-F238E27FC236}">
                <a16:creationId xmlns:a16="http://schemas.microsoft.com/office/drawing/2014/main" id="{E676CA5E-486F-F5D3-D86B-7F75A1601D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25" y="3422303"/>
            <a:ext cx="4441198" cy="5550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Imagen">
            <a:extLst>
              <a:ext uri="{FF2B5EF4-FFF2-40B4-BE49-F238E27FC236}">
                <a16:creationId xmlns:a16="http://schemas.microsoft.com/office/drawing/2014/main" id="{6267AAA2-3BE2-149E-B76C-5F56A6CE37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820" y="3316182"/>
            <a:ext cx="4629728" cy="5787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Imagen">
            <a:extLst>
              <a:ext uri="{FF2B5EF4-FFF2-40B4-BE49-F238E27FC236}">
                <a16:creationId xmlns:a16="http://schemas.microsoft.com/office/drawing/2014/main" id="{1C0D0928-43B7-E442-7B30-7EF1BFC883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394" y="2901679"/>
            <a:ext cx="5473854" cy="684033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Freeform 12">
            <a:extLst>
              <a:ext uri="{FF2B5EF4-FFF2-40B4-BE49-F238E27FC236}">
                <a16:creationId xmlns:a16="http://schemas.microsoft.com/office/drawing/2014/main" id="{2B359680-E114-1C8A-C1FB-5907DE5F8E09}"/>
              </a:ext>
            </a:extLst>
          </p:cNvPr>
          <p:cNvSpPr/>
          <p:nvPr/>
        </p:nvSpPr>
        <p:spPr>
          <a:xfrm>
            <a:off x="8839200" y="1391553"/>
            <a:ext cx="2362199" cy="1016942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7" name="Freeform 12">
            <a:extLst>
              <a:ext uri="{FF2B5EF4-FFF2-40B4-BE49-F238E27FC236}">
                <a16:creationId xmlns:a16="http://schemas.microsoft.com/office/drawing/2014/main" id="{2B3DC038-5288-0337-1AEB-8F7B04896CDD}"/>
              </a:ext>
            </a:extLst>
          </p:cNvPr>
          <p:cNvSpPr/>
          <p:nvPr/>
        </p:nvSpPr>
        <p:spPr>
          <a:xfrm rot="13862927">
            <a:off x="9095503" y="1337142"/>
            <a:ext cx="2362199" cy="1016942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9" name="Freeform 12">
            <a:extLst>
              <a:ext uri="{FF2B5EF4-FFF2-40B4-BE49-F238E27FC236}">
                <a16:creationId xmlns:a16="http://schemas.microsoft.com/office/drawing/2014/main" id="{0A1D9617-0770-3083-C3E4-C816DED9B09F}"/>
              </a:ext>
            </a:extLst>
          </p:cNvPr>
          <p:cNvSpPr/>
          <p:nvPr/>
        </p:nvSpPr>
        <p:spPr>
          <a:xfrm rot="2766056">
            <a:off x="6259805" y="-475897"/>
            <a:ext cx="5816678" cy="5968233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0" name="Freeform 12">
            <a:extLst>
              <a:ext uri="{FF2B5EF4-FFF2-40B4-BE49-F238E27FC236}">
                <a16:creationId xmlns:a16="http://schemas.microsoft.com/office/drawing/2014/main" id="{036815E0-463A-1941-6100-B66AB0FFE216}"/>
              </a:ext>
            </a:extLst>
          </p:cNvPr>
          <p:cNvSpPr/>
          <p:nvPr/>
        </p:nvSpPr>
        <p:spPr>
          <a:xfrm rot="18932442">
            <a:off x="4301756" y="571665"/>
            <a:ext cx="2031169" cy="2083181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4" name="Freeform 12">
            <a:extLst>
              <a:ext uri="{FF2B5EF4-FFF2-40B4-BE49-F238E27FC236}">
                <a16:creationId xmlns:a16="http://schemas.microsoft.com/office/drawing/2014/main" id="{74373E6B-1450-42A2-F906-EFA0A6324BDB}"/>
              </a:ext>
            </a:extLst>
          </p:cNvPr>
          <p:cNvSpPr/>
          <p:nvPr/>
        </p:nvSpPr>
        <p:spPr>
          <a:xfrm rot="18932442">
            <a:off x="11739379" y="349961"/>
            <a:ext cx="2031169" cy="2083181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6784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25531-10FD-CCEB-184F-2756AF243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47902604-F0A1-DFF9-2FC8-D11C4D795ED5}"/>
              </a:ext>
            </a:extLst>
          </p:cNvPr>
          <p:cNvSpPr/>
          <p:nvPr/>
        </p:nvSpPr>
        <p:spPr>
          <a:xfrm>
            <a:off x="-412300" y="-61978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CAB879D0-BD5A-CADC-E68C-30E760BE2B26}"/>
              </a:ext>
            </a:extLst>
          </p:cNvPr>
          <p:cNvSpPr/>
          <p:nvPr/>
        </p:nvSpPr>
        <p:spPr>
          <a:xfrm rot="2745461">
            <a:off x="3097434" y="2724629"/>
            <a:ext cx="5733873" cy="5987589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98ED101D-BE67-5685-C8F0-C93B3A97F2A2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D1021D6-C36C-05D5-AAB2-8BD8B36B4D9E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D534DAC-C0D3-13C9-894B-707C74E80D0B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57FD200-4D07-2988-6804-0CAF70C7B911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Freeform 12">
            <a:extLst>
              <a:ext uri="{FF2B5EF4-FFF2-40B4-BE49-F238E27FC236}">
                <a16:creationId xmlns:a16="http://schemas.microsoft.com/office/drawing/2014/main" id="{4986CF03-27DA-D498-CAA9-1749C8605462}"/>
              </a:ext>
            </a:extLst>
          </p:cNvPr>
          <p:cNvSpPr/>
          <p:nvPr/>
        </p:nvSpPr>
        <p:spPr>
          <a:xfrm rot="2481184" flipH="1">
            <a:off x="8382087" y="2903934"/>
            <a:ext cx="2171085" cy="2460401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3F79A0D-E6BE-7514-E222-8236224A4BED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004FDAE5-BEC4-72E2-3657-AC5ADF4956AE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6038A54-A891-B4E2-3B1B-E6B6BA52EF58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5C8A17D-B806-D2B8-8A02-7FA1EBB464D2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E75F565-1CA9-CED6-9A46-CD0D12D1245B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Freeform 18">
            <a:extLst>
              <a:ext uri="{FF2B5EF4-FFF2-40B4-BE49-F238E27FC236}">
                <a16:creationId xmlns:a16="http://schemas.microsoft.com/office/drawing/2014/main" id="{8034881C-907D-2BD9-71FA-42A19B408E96}"/>
              </a:ext>
            </a:extLst>
          </p:cNvPr>
          <p:cNvSpPr/>
          <p:nvPr/>
        </p:nvSpPr>
        <p:spPr>
          <a:xfrm>
            <a:off x="9474178" y="2786980"/>
            <a:ext cx="8332664" cy="2723437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2" name="Imagen 1" descr="Imagen">
            <a:extLst>
              <a:ext uri="{FF2B5EF4-FFF2-40B4-BE49-F238E27FC236}">
                <a16:creationId xmlns:a16="http://schemas.microsoft.com/office/drawing/2014/main" id="{A1CC3750-BF0B-75DB-46BE-D2B9781E0E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354" y="2798147"/>
            <a:ext cx="2208081" cy="27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4C5FD48-C2B2-3902-FC0A-1D2AB55D8023}"/>
              </a:ext>
            </a:extLst>
          </p:cNvPr>
          <p:cNvSpPr txBox="1"/>
          <p:nvPr/>
        </p:nvSpPr>
        <p:spPr>
          <a:xfrm>
            <a:off x="4846526" y="3112576"/>
            <a:ext cx="4627652" cy="2090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b="1" kern="100" cap="all" dirty="0">
                <a:solidFill>
                  <a:srgbClr val="808000"/>
                </a:solidFill>
                <a:effectLst/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26-05-2025:</a:t>
            </a:r>
            <a:endParaRPr lang="es-ES" sz="1800" kern="100" dirty="0"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b="1" kern="100" cap="all" dirty="0">
                <a:solidFill>
                  <a:srgbClr val="F1960F"/>
                </a:solidFill>
                <a:effectLst/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Posicionamiento del COTS Madrid ante la situación de personas sin hogar que pernoctan en el Aeropuerto Adolfo Suárez Madrid-Barajas</a:t>
            </a: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Freeform 12">
            <a:extLst>
              <a:ext uri="{FF2B5EF4-FFF2-40B4-BE49-F238E27FC236}">
                <a16:creationId xmlns:a16="http://schemas.microsoft.com/office/drawing/2014/main" id="{4CAF4477-AE2A-3EB9-0D70-BE7FE180C2B1}"/>
              </a:ext>
            </a:extLst>
          </p:cNvPr>
          <p:cNvSpPr/>
          <p:nvPr/>
        </p:nvSpPr>
        <p:spPr>
          <a:xfrm rot="2745461">
            <a:off x="3295466" y="6523006"/>
            <a:ext cx="5685058" cy="5861246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894030A6-C9F4-5F10-8CBB-71E1D9B522C7}"/>
              </a:ext>
            </a:extLst>
          </p:cNvPr>
          <p:cNvSpPr/>
          <p:nvPr/>
        </p:nvSpPr>
        <p:spPr>
          <a:xfrm rot="8022943">
            <a:off x="8161755" y="6658794"/>
            <a:ext cx="2634388" cy="250565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E118181-C5B1-1A7F-73D0-58586735D544}"/>
              </a:ext>
            </a:extLst>
          </p:cNvPr>
          <p:cNvSpPr txBox="1"/>
          <p:nvPr/>
        </p:nvSpPr>
        <p:spPr>
          <a:xfrm>
            <a:off x="10205242" y="2822307"/>
            <a:ext cx="6988835" cy="2826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es-ES" dirty="0">
              <a:latin typeface="Montaser Arabic" panose="020B0604020202020204" charset="-78"/>
              <a:cs typeface="Montaser Arabic" panose="020B0604020202020204" charset="-78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dirty="0">
                <a:latin typeface="Montaser Arabic" panose="020B0604020202020204" charset="-78"/>
                <a:cs typeface="Montaser Arabic" panose="020B0604020202020204" charset="-78"/>
              </a:rPr>
              <a:t>Se reclama una respuesta pública urgente, coordinada y basada en un enfoque de derechos humanos y la garantía de condiciones adecuadas de habitabilidad, atención social y sanitaria. Abordaje personalizado y sostenido en el tiempo, apoyado en estructuras estables de coordinación, protocolos específicos y financiación adecuada.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1DF6C6C-5AE5-C491-9796-2C0C76281716}"/>
              </a:ext>
            </a:extLst>
          </p:cNvPr>
          <p:cNvSpPr txBox="1"/>
          <p:nvPr/>
        </p:nvSpPr>
        <p:spPr>
          <a:xfrm>
            <a:off x="5170945" y="7196317"/>
            <a:ext cx="3854450" cy="123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b="1" kern="100" cap="all" dirty="0">
                <a:solidFill>
                  <a:srgbClr val="808000"/>
                </a:solidFill>
                <a:effectLst/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2-10-2025:</a:t>
            </a:r>
            <a:endParaRPr lang="es-ES" sz="1800" kern="100" dirty="0"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b="1" kern="100" cap="all" dirty="0">
                <a:solidFill>
                  <a:srgbClr val="F1960F"/>
                </a:solidFill>
                <a:effectLst/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COMUNICADO OFICIAL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b="1" kern="100" cap="all" dirty="0">
                <a:solidFill>
                  <a:srgbClr val="F1960F"/>
                </a:solidFill>
                <a:effectLst/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SÍNDROME POSTABORTO </a:t>
            </a:r>
          </a:p>
        </p:txBody>
      </p:sp>
      <p:sp>
        <p:nvSpPr>
          <p:cNvPr id="29" name="Freeform 18">
            <a:extLst>
              <a:ext uri="{FF2B5EF4-FFF2-40B4-BE49-F238E27FC236}">
                <a16:creationId xmlns:a16="http://schemas.microsoft.com/office/drawing/2014/main" id="{BE93A7EB-5481-EEEB-9BA5-0399823F65E2}"/>
              </a:ext>
            </a:extLst>
          </p:cNvPr>
          <p:cNvSpPr/>
          <p:nvPr/>
        </p:nvSpPr>
        <p:spPr>
          <a:xfrm>
            <a:off x="9654138" y="6172292"/>
            <a:ext cx="8165404" cy="3281336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A84AC3CF-B6C7-27FF-60BD-7A1F8F869448}"/>
              </a:ext>
            </a:extLst>
          </p:cNvPr>
          <p:cNvSpPr txBox="1"/>
          <p:nvPr/>
        </p:nvSpPr>
        <p:spPr>
          <a:xfrm>
            <a:off x="10435328" y="6421287"/>
            <a:ext cx="655319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Montaser Arabic" panose="020B0604020202020204" charset="-78"/>
                <a:cs typeface="Montaser Arabic" panose="020B0604020202020204" charset="-78"/>
              </a:rPr>
              <a:t>El </a:t>
            </a:r>
            <a:r>
              <a:rPr lang="es-ES" dirty="0" err="1">
                <a:latin typeface="Montaser Arabic" panose="020B0604020202020204" charset="-78"/>
                <a:cs typeface="Montaser Arabic" panose="020B0604020202020204" charset="-78"/>
              </a:rPr>
              <a:t>Cots</a:t>
            </a:r>
            <a:r>
              <a:rPr lang="es-ES" dirty="0">
                <a:latin typeface="Montaser Arabic" panose="020B0604020202020204" charset="-78"/>
                <a:cs typeface="Montaser Arabic" panose="020B0604020202020204" charset="-78"/>
              </a:rPr>
              <a:t> manifiesta su preocupación ante la medida aprobada por el Ayuntamiento de Madrid que obliga a informar a las mujeres que desean interrumpir su embarazo sobre las supuestas consecuencias del denominado síndrome post aborto, por considerarla contraria a los derechos humanos, a la autonomía personal y a la evidencia científica. Se defiende el derecho de las mujeres a decidir libremente sobre su salud sexual y reproductiva, con información veraz y basada en el conocimiento científico</a:t>
            </a:r>
          </a:p>
        </p:txBody>
      </p:sp>
      <p:pic>
        <p:nvPicPr>
          <p:cNvPr id="37" name="Gráfico 36" descr="Signo de exclamación con relleno sólido">
            <a:extLst>
              <a:ext uri="{FF2B5EF4-FFF2-40B4-BE49-F238E27FC236}">
                <a16:creationId xmlns:a16="http://schemas.microsoft.com/office/drawing/2014/main" id="{574EDB43-A47E-4B6D-A2BE-0890F9E972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89670" y="2870200"/>
            <a:ext cx="914400" cy="914400"/>
          </a:xfrm>
          <a:prstGeom prst="rect">
            <a:avLst/>
          </a:prstGeom>
        </p:spPr>
      </p:pic>
      <p:pic>
        <p:nvPicPr>
          <p:cNvPr id="39" name="Gráfico 38" descr="Signo de exclamación con relleno sólido">
            <a:extLst>
              <a:ext uri="{FF2B5EF4-FFF2-40B4-BE49-F238E27FC236}">
                <a16:creationId xmlns:a16="http://schemas.microsoft.com/office/drawing/2014/main" id="{9EBDF7E3-FBCB-9EFA-F856-D9D3EA0EC0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27946" y="6251268"/>
            <a:ext cx="914400" cy="914400"/>
          </a:xfrm>
          <a:prstGeom prst="rect">
            <a:avLst/>
          </a:prstGeom>
        </p:spPr>
      </p:pic>
      <p:sp>
        <p:nvSpPr>
          <p:cNvPr id="40" name="Freeform 12">
            <a:extLst>
              <a:ext uri="{FF2B5EF4-FFF2-40B4-BE49-F238E27FC236}">
                <a16:creationId xmlns:a16="http://schemas.microsoft.com/office/drawing/2014/main" id="{F98A2E11-8E95-0A4C-47EC-5C10F7379B8F}"/>
              </a:ext>
            </a:extLst>
          </p:cNvPr>
          <p:cNvSpPr/>
          <p:nvPr/>
        </p:nvSpPr>
        <p:spPr>
          <a:xfrm rot="2481184" flipH="1">
            <a:off x="1294910" y="2878010"/>
            <a:ext cx="2171085" cy="2460401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41" name="Freeform 12">
            <a:extLst>
              <a:ext uri="{FF2B5EF4-FFF2-40B4-BE49-F238E27FC236}">
                <a16:creationId xmlns:a16="http://schemas.microsoft.com/office/drawing/2014/main" id="{48D3E5EF-56FC-2785-79FB-084783C44A5D}"/>
              </a:ext>
            </a:extLst>
          </p:cNvPr>
          <p:cNvSpPr/>
          <p:nvPr/>
        </p:nvSpPr>
        <p:spPr>
          <a:xfrm rot="2745461">
            <a:off x="3001549" y="-328805"/>
            <a:ext cx="5733873" cy="5987589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2" name="Freeform 12">
            <a:extLst>
              <a:ext uri="{FF2B5EF4-FFF2-40B4-BE49-F238E27FC236}">
                <a16:creationId xmlns:a16="http://schemas.microsoft.com/office/drawing/2014/main" id="{BDC8E280-E576-6A3F-7874-1FE51CDD3F17}"/>
              </a:ext>
            </a:extLst>
          </p:cNvPr>
          <p:cNvSpPr/>
          <p:nvPr/>
        </p:nvSpPr>
        <p:spPr>
          <a:xfrm rot="2745461">
            <a:off x="3189202" y="3275323"/>
            <a:ext cx="5685058" cy="5861246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3" name="Freeform 12">
            <a:extLst>
              <a:ext uri="{FF2B5EF4-FFF2-40B4-BE49-F238E27FC236}">
                <a16:creationId xmlns:a16="http://schemas.microsoft.com/office/drawing/2014/main" id="{86D531EF-D8E8-E82B-8810-29DC38A1AD50}"/>
              </a:ext>
            </a:extLst>
          </p:cNvPr>
          <p:cNvSpPr/>
          <p:nvPr/>
        </p:nvSpPr>
        <p:spPr>
          <a:xfrm rot="2481184" flipH="1">
            <a:off x="1159743" y="6544484"/>
            <a:ext cx="2434499" cy="2700614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pic>
        <p:nvPicPr>
          <p:cNvPr id="9" name="Imagen 8" descr="Imagen">
            <a:extLst>
              <a:ext uri="{FF2B5EF4-FFF2-40B4-BE49-F238E27FC236}">
                <a16:creationId xmlns:a16="http://schemas.microsoft.com/office/drawing/2014/main" id="{B10475FF-6405-2F29-9F7A-40A9E96C44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140" y="6437332"/>
            <a:ext cx="2702625" cy="2653122"/>
          </a:xfrm>
          <a:prstGeom prst="rect">
            <a:avLst/>
          </a:prstGeom>
          <a:noFill/>
          <a:ln>
            <a:solidFill>
              <a:srgbClr val="F1960F"/>
            </a:solidFill>
          </a:ln>
        </p:spPr>
      </p:pic>
      <p:sp>
        <p:nvSpPr>
          <p:cNvPr id="10" name="TextBox 19">
            <a:extLst>
              <a:ext uri="{FF2B5EF4-FFF2-40B4-BE49-F238E27FC236}">
                <a16:creationId xmlns:a16="http://schemas.microsoft.com/office/drawing/2014/main" id="{CC5EDB80-D860-2381-1F43-2B190AC00CDA}"/>
              </a:ext>
            </a:extLst>
          </p:cNvPr>
          <p:cNvSpPr txBox="1"/>
          <p:nvPr/>
        </p:nvSpPr>
        <p:spPr>
          <a:xfrm>
            <a:off x="2517368" y="334590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Posicionamientos</a:t>
            </a: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y </a:t>
            </a:r>
            <a:r>
              <a:rPr lang="en-US" sz="60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comunicados</a:t>
            </a:r>
            <a:endParaRPr lang="en-US" sz="6000" i="1" dirty="0">
              <a:solidFill>
                <a:srgbClr val="838B19"/>
              </a:solidFill>
              <a:latin typeface="Chau Philomene"/>
              <a:ea typeface="Chau Philomene"/>
              <a:cs typeface="Chau Philomene"/>
              <a:sym typeface="Chau Philomene"/>
            </a:endParaRPr>
          </a:p>
        </p:txBody>
      </p:sp>
    </p:spTree>
    <p:extLst>
      <p:ext uri="{BB962C8B-B14F-4D97-AF65-F5344CB8AC3E}">
        <p14:creationId xmlns:p14="http://schemas.microsoft.com/office/powerpoint/2010/main" val="16747116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C8089-4208-33A5-A6E6-455083931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18">
            <a:extLst>
              <a:ext uri="{FF2B5EF4-FFF2-40B4-BE49-F238E27FC236}">
                <a16:creationId xmlns:a16="http://schemas.microsoft.com/office/drawing/2014/main" id="{593102C9-BEFA-91D4-D8C7-97F00DD6ACD9}"/>
              </a:ext>
            </a:extLst>
          </p:cNvPr>
          <p:cNvSpPr/>
          <p:nvPr/>
        </p:nvSpPr>
        <p:spPr>
          <a:xfrm>
            <a:off x="9242581" y="2988788"/>
            <a:ext cx="8332664" cy="2280320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0375E26E-BEC6-05FF-0FA9-59BCAA72975F}"/>
              </a:ext>
            </a:extLst>
          </p:cNvPr>
          <p:cNvSpPr/>
          <p:nvPr/>
        </p:nvSpPr>
        <p:spPr>
          <a:xfrm>
            <a:off x="-439177" y="-43548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C0447411-FB54-978A-CC76-A49792723BA0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956DB42D-A215-AC89-3BBA-4B6BC3333CA3}"/>
              </a:ext>
            </a:extLst>
          </p:cNvPr>
          <p:cNvSpPr txBox="1"/>
          <p:nvPr/>
        </p:nvSpPr>
        <p:spPr>
          <a:xfrm>
            <a:off x="2517368" y="334590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Posicionamientos</a:t>
            </a: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y </a:t>
            </a:r>
            <a:r>
              <a:rPr lang="en-US" sz="60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comunicados</a:t>
            </a:r>
            <a:endParaRPr lang="en-US" sz="6000" i="1" dirty="0">
              <a:solidFill>
                <a:srgbClr val="838B19"/>
              </a:solidFill>
              <a:latin typeface="Chau Philomene"/>
              <a:ea typeface="Chau Philomene"/>
              <a:cs typeface="Chau Philomene"/>
              <a:sym typeface="Chau Philomene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CADA41C-5F00-BCEE-D9BB-1EE076CBAD53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A3F0236-7560-8A6E-9542-D2B8DC218022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AE0B88E-4E82-0203-53BA-ADCAA7E4A7C2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964DFF75-446A-FE66-6499-A63702FB700D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6D90FA6D-1A9C-602C-FC6F-076D77FFBB30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DD243A8C-EE5D-B1AA-C0EC-ABFD530B28CA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4CA1BE6-0CC4-F89C-A1EA-3E25E4001122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15F750B-DB66-8FFD-8628-C5082185885A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2">
            <a:extLst>
              <a:ext uri="{FF2B5EF4-FFF2-40B4-BE49-F238E27FC236}">
                <a16:creationId xmlns:a16="http://schemas.microsoft.com/office/drawing/2014/main" id="{EC925DF9-8D58-5E29-D8C5-C8F7790B1595}"/>
              </a:ext>
            </a:extLst>
          </p:cNvPr>
          <p:cNvSpPr/>
          <p:nvPr/>
        </p:nvSpPr>
        <p:spPr>
          <a:xfrm rot="2745461">
            <a:off x="3011405" y="-46491"/>
            <a:ext cx="5481152" cy="5697252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D1F00E1E-345E-8196-0E97-108F54EC91AB}"/>
              </a:ext>
            </a:extLst>
          </p:cNvPr>
          <p:cNvSpPr/>
          <p:nvPr/>
        </p:nvSpPr>
        <p:spPr>
          <a:xfrm rot="8213541">
            <a:off x="8253934" y="3186226"/>
            <a:ext cx="2082837" cy="224837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B245DEE-EE1B-E670-28C4-496467DEF27C}"/>
              </a:ext>
            </a:extLst>
          </p:cNvPr>
          <p:cNvSpPr txBox="1"/>
          <p:nvPr/>
        </p:nvSpPr>
        <p:spPr>
          <a:xfrm>
            <a:off x="10145190" y="3297904"/>
            <a:ext cx="6988835" cy="2052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Servicio educativo integrado en el sistema público de enseñanza y no una prestación asistencial condicionada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Su organización, gestión y financiación debería corresponder de forma exclusiva a la Consejería de Educación, que debe garantizar un acceso universal y gratuito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6" name="Imagen 25" descr="Imagen">
            <a:extLst>
              <a:ext uri="{FF2B5EF4-FFF2-40B4-BE49-F238E27FC236}">
                <a16:creationId xmlns:a16="http://schemas.microsoft.com/office/drawing/2014/main" id="{8F693182-B3C0-E2E9-2445-9142F4EBB7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086" y="2959933"/>
            <a:ext cx="2356534" cy="2542613"/>
          </a:xfrm>
          <a:prstGeom prst="rect">
            <a:avLst/>
          </a:prstGeom>
          <a:noFill/>
          <a:ln>
            <a:solidFill>
              <a:srgbClr val="F1960F"/>
            </a:solidFill>
          </a:ln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9A8D72D4-6E89-D226-58EB-1ECA237F0EDE}"/>
              </a:ext>
            </a:extLst>
          </p:cNvPr>
          <p:cNvSpPr txBox="1"/>
          <p:nvPr/>
        </p:nvSpPr>
        <p:spPr>
          <a:xfrm>
            <a:off x="5087141" y="2914717"/>
            <a:ext cx="3854450" cy="2188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b="1" kern="100" cap="all" dirty="0">
                <a:solidFill>
                  <a:srgbClr val="808000"/>
                </a:solidFill>
                <a:effectLst/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2-10-2025:</a:t>
            </a:r>
            <a:endParaRPr lang="es-ES" sz="1800" kern="100" dirty="0"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b="1" kern="100" cap="all" dirty="0">
                <a:solidFill>
                  <a:srgbClr val="F1960F"/>
                </a:solidFill>
                <a:effectLst/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Becas comedor.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b="1" kern="100" cap="all" dirty="0">
                <a:solidFill>
                  <a:srgbClr val="F1960F"/>
                </a:solidFill>
                <a:effectLst/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La financiación del comedor escolar: un derecho educativo, no una prestación asistencial</a:t>
            </a: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9" name="Gráfico 38" descr="Signo de exclamación con relleno sólido">
            <a:extLst>
              <a:ext uri="{FF2B5EF4-FFF2-40B4-BE49-F238E27FC236}">
                <a16:creationId xmlns:a16="http://schemas.microsoft.com/office/drawing/2014/main" id="{A6CCD477-CFF4-A906-CB80-41970781B8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72148" y="3113750"/>
            <a:ext cx="914400" cy="914400"/>
          </a:xfrm>
          <a:prstGeom prst="rect">
            <a:avLst/>
          </a:prstGeom>
        </p:spPr>
      </p:pic>
      <p:sp>
        <p:nvSpPr>
          <p:cNvPr id="43" name="Freeform 12">
            <a:extLst>
              <a:ext uri="{FF2B5EF4-FFF2-40B4-BE49-F238E27FC236}">
                <a16:creationId xmlns:a16="http://schemas.microsoft.com/office/drawing/2014/main" id="{7E62DEEF-742E-E583-1AF1-551BC14209FA}"/>
              </a:ext>
            </a:extLst>
          </p:cNvPr>
          <p:cNvSpPr/>
          <p:nvPr/>
        </p:nvSpPr>
        <p:spPr>
          <a:xfrm rot="2481184" flipH="1">
            <a:off x="1254868" y="2971960"/>
            <a:ext cx="2171085" cy="2460401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45" name="Freeform 12">
            <a:extLst>
              <a:ext uri="{FF2B5EF4-FFF2-40B4-BE49-F238E27FC236}">
                <a16:creationId xmlns:a16="http://schemas.microsoft.com/office/drawing/2014/main" id="{7B995FA9-27C7-7391-CF6D-E7DBC9B6301F}"/>
              </a:ext>
            </a:extLst>
          </p:cNvPr>
          <p:cNvSpPr/>
          <p:nvPr/>
        </p:nvSpPr>
        <p:spPr>
          <a:xfrm rot="2745461">
            <a:off x="2807757" y="2727726"/>
            <a:ext cx="5685058" cy="5861246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7" name="Freeform 12">
            <a:extLst>
              <a:ext uri="{FF2B5EF4-FFF2-40B4-BE49-F238E27FC236}">
                <a16:creationId xmlns:a16="http://schemas.microsoft.com/office/drawing/2014/main" id="{CD2F4740-E98C-83FF-9893-C431D0A913CD}"/>
              </a:ext>
            </a:extLst>
          </p:cNvPr>
          <p:cNvSpPr/>
          <p:nvPr/>
        </p:nvSpPr>
        <p:spPr>
          <a:xfrm rot="2745461">
            <a:off x="2972291" y="6477926"/>
            <a:ext cx="5685058" cy="5861246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8" name="Freeform 12">
            <a:extLst>
              <a:ext uri="{FF2B5EF4-FFF2-40B4-BE49-F238E27FC236}">
                <a16:creationId xmlns:a16="http://schemas.microsoft.com/office/drawing/2014/main" id="{D13B6247-602C-2AEE-7D84-CA6A907AEE12}"/>
              </a:ext>
            </a:extLst>
          </p:cNvPr>
          <p:cNvSpPr/>
          <p:nvPr/>
        </p:nvSpPr>
        <p:spPr>
          <a:xfrm rot="2745461">
            <a:off x="3090371" y="3796206"/>
            <a:ext cx="5446409" cy="5556791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9" name="Freeform 12">
            <a:extLst>
              <a:ext uri="{FF2B5EF4-FFF2-40B4-BE49-F238E27FC236}">
                <a16:creationId xmlns:a16="http://schemas.microsoft.com/office/drawing/2014/main" id="{D438EDF9-62BF-9625-4165-FD26B7D1DE68}"/>
              </a:ext>
            </a:extLst>
          </p:cNvPr>
          <p:cNvSpPr/>
          <p:nvPr/>
        </p:nvSpPr>
        <p:spPr>
          <a:xfrm rot="8213541">
            <a:off x="8294770" y="6878903"/>
            <a:ext cx="2156225" cy="230274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0" name="Freeform 12">
            <a:extLst>
              <a:ext uri="{FF2B5EF4-FFF2-40B4-BE49-F238E27FC236}">
                <a16:creationId xmlns:a16="http://schemas.microsoft.com/office/drawing/2014/main" id="{864F4D8D-80D5-D770-E802-25E5871FCEF1}"/>
              </a:ext>
            </a:extLst>
          </p:cNvPr>
          <p:cNvSpPr/>
          <p:nvPr/>
        </p:nvSpPr>
        <p:spPr>
          <a:xfrm rot="2481184" flipH="1">
            <a:off x="1254867" y="6910356"/>
            <a:ext cx="2171085" cy="2460401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51" name="Freeform 18">
            <a:extLst>
              <a:ext uri="{FF2B5EF4-FFF2-40B4-BE49-F238E27FC236}">
                <a16:creationId xmlns:a16="http://schemas.microsoft.com/office/drawing/2014/main" id="{E5250539-6370-0C8A-EA8B-BAC79FB4287F}"/>
              </a:ext>
            </a:extLst>
          </p:cNvPr>
          <p:cNvSpPr/>
          <p:nvPr/>
        </p:nvSpPr>
        <p:spPr>
          <a:xfrm>
            <a:off x="9474178" y="6587023"/>
            <a:ext cx="8332664" cy="2723437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40C5877-3590-6AD1-1CB9-B97142344064}"/>
              </a:ext>
            </a:extLst>
          </p:cNvPr>
          <p:cNvSpPr txBox="1"/>
          <p:nvPr/>
        </p:nvSpPr>
        <p:spPr>
          <a:xfrm>
            <a:off x="10234006" y="7166153"/>
            <a:ext cx="6988835" cy="1664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dirty="0">
                <a:latin typeface="Montaser Arabic" panose="020B0604020202020204" charset="-78"/>
                <a:cs typeface="Montaser Arabic" panose="020B0604020202020204" charset="-78"/>
              </a:rPr>
              <a:t>Los Colegios Profesionales de Educadoras/es Sociales, Trabajo Social y Terapeutas Ocupacionales de la Comunidad de Madrid expresan su profunda preocupación por el deterioro progresivo de la calidad y estabilidad de la Red de Atención Social a Personas con Enfermedad Mental</a:t>
            </a: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3" name="Gráfico 52" descr="Signo de exclamación con relleno sólido">
            <a:extLst>
              <a:ext uri="{FF2B5EF4-FFF2-40B4-BE49-F238E27FC236}">
                <a16:creationId xmlns:a16="http://schemas.microsoft.com/office/drawing/2014/main" id="{79EA21AC-AE49-F801-2E11-B081F624D2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82415" y="6834697"/>
            <a:ext cx="914400" cy="914400"/>
          </a:xfrm>
          <a:prstGeom prst="rect">
            <a:avLst/>
          </a:prstGeom>
        </p:spPr>
      </p:pic>
      <p:sp>
        <p:nvSpPr>
          <p:cNvPr id="54" name="CuadroTexto 53">
            <a:extLst>
              <a:ext uri="{FF2B5EF4-FFF2-40B4-BE49-F238E27FC236}">
                <a16:creationId xmlns:a16="http://schemas.microsoft.com/office/drawing/2014/main" id="{BB3B3BE9-9978-8F13-5020-3E7BCD25E497}"/>
              </a:ext>
            </a:extLst>
          </p:cNvPr>
          <p:cNvSpPr txBox="1"/>
          <p:nvPr/>
        </p:nvSpPr>
        <p:spPr>
          <a:xfrm>
            <a:off x="5307141" y="7287620"/>
            <a:ext cx="3854450" cy="1449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b="1" kern="100" cap="all" dirty="0">
                <a:solidFill>
                  <a:srgbClr val="808000"/>
                </a:solidFill>
                <a:effectLst/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09-12-2025:</a:t>
            </a:r>
            <a:endParaRPr lang="es-ES" sz="1800" kern="100" dirty="0"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b="1" kern="100" cap="all" dirty="0">
                <a:solidFill>
                  <a:srgbClr val="F1960F"/>
                </a:solidFill>
                <a:effectLst/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COMUNICADO: RED DE ATENCIÓN SOCIAL A PERSONAS CON ENFERMEDAD MENTAL</a:t>
            </a: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5" name="Imagen 54" descr="Imagen">
            <a:extLst>
              <a:ext uri="{FF2B5EF4-FFF2-40B4-BE49-F238E27FC236}">
                <a16:creationId xmlns:a16="http://schemas.microsoft.com/office/drawing/2014/main" id="{D0590870-DEC1-E75A-B98F-6E694C7E993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82184" y="6769409"/>
            <a:ext cx="2388472" cy="2414952"/>
          </a:xfrm>
          <a:prstGeom prst="rect">
            <a:avLst/>
          </a:prstGeom>
          <a:noFill/>
          <a:ln>
            <a:solidFill>
              <a:srgbClr val="F1960F"/>
            </a:solidFill>
          </a:ln>
        </p:spPr>
      </p:pic>
    </p:spTree>
    <p:extLst>
      <p:ext uri="{BB962C8B-B14F-4D97-AF65-F5344CB8AC3E}">
        <p14:creationId xmlns:p14="http://schemas.microsoft.com/office/powerpoint/2010/main" val="30768144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8B369-4A40-044F-335A-191C815EC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C471FB47-26AF-B984-4AA6-8BC042EBE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828" y="2156134"/>
            <a:ext cx="16437014" cy="7259888"/>
          </a:xfrm>
          <a:prstGeom prst="rect">
            <a:avLst/>
          </a:prstGeom>
        </p:spPr>
      </p:pic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9DF40354-2C5E-CEB4-18C4-EE08741C4807}"/>
              </a:ext>
            </a:extLst>
          </p:cNvPr>
          <p:cNvSpPr/>
          <p:nvPr/>
        </p:nvSpPr>
        <p:spPr>
          <a:xfrm>
            <a:off x="-239335" y="-23443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5A18E2FF-B2ED-ECD5-C11A-1053D9BB5954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60F883B7-D65A-4EDB-3404-23BF084AE7A6}"/>
              </a:ext>
            </a:extLst>
          </p:cNvPr>
          <p:cNvSpPr txBox="1"/>
          <p:nvPr/>
        </p:nvSpPr>
        <p:spPr>
          <a:xfrm>
            <a:off x="2517368" y="334590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CONSULTAS PREVIAS- ANTEPROYECTOS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A8406D7-FAA3-9939-9515-77D4D49191D3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6BF5F79-F9A8-10EA-BD63-D9C4EC3F5375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131A7F9-3C1C-41CB-36E9-DC730A0E2CD1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124E5FEE-08D4-69A9-05FA-E096CB5B8D67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6D4A5749-A9F5-431F-72A0-6509B5305B9A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F1D874DC-9539-129C-4AF9-74DE7300EE6C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4FAAB77-43E9-AAC1-5DDE-DAE1B0EFCF98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5B4247F-CF8E-2764-0A44-40FE1D8D3159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2">
            <a:extLst>
              <a:ext uri="{FF2B5EF4-FFF2-40B4-BE49-F238E27FC236}">
                <a16:creationId xmlns:a16="http://schemas.microsoft.com/office/drawing/2014/main" id="{E7C0A304-B749-FF54-FD80-37341AA93242}"/>
              </a:ext>
            </a:extLst>
          </p:cNvPr>
          <p:cNvSpPr/>
          <p:nvPr/>
        </p:nvSpPr>
        <p:spPr>
          <a:xfrm rot="2787476">
            <a:off x="2941565" y="3819501"/>
            <a:ext cx="10907408" cy="11613009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9928CC00-8C93-9AC5-1686-72CB65C382CB}"/>
              </a:ext>
            </a:extLst>
          </p:cNvPr>
          <p:cNvSpPr/>
          <p:nvPr/>
        </p:nvSpPr>
        <p:spPr>
          <a:xfrm rot="19078777">
            <a:off x="-1202465" y="4602530"/>
            <a:ext cx="4337824" cy="4821586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6104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94B83-950D-1D8A-2AD5-CFC9E89D9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50943899-5BD6-F94C-B7F3-B9141FDFA6E3}"/>
              </a:ext>
            </a:extLst>
          </p:cNvPr>
          <p:cNvSpPr/>
          <p:nvPr/>
        </p:nvSpPr>
        <p:spPr>
          <a:xfrm>
            <a:off x="-439177" y="-43548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3A58BA55-0ED9-47A1-36A7-37D4AB9972C0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48F1448C-4F92-BABA-01A9-477F97CDD030}"/>
              </a:ext>
            </a:extLst>
          </p:cNvPr>
          <p:cNvSpPr txBox="1"/>
          <p:nvPr/>
        </p:nvSpPr>
        <p:spPr>
          <a:xfrm>
            <a:off x="2517368" y="334590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REPRESENTACIÓN INSTITUCIONAL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17FE6FC-0E5D-C0EB-76DA-89AF5361FA79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94A80AF-EDDA-1748-72BF-60DF79F337B9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6964D5D-D6E6-00EB-CF91-ED9A23BE0B3A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6793CA47-4F0E-2F35-BA67-CE91F80A69D4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5DF23139-B793-82AE-1FB7-A0C0C819C9EA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D724FC1-009A-496B-05B7-0D759F100362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6BB9CB6-89C1-B974-CF30-472480C5BDE5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FF9FFF1E-7996-A1FD-56EC-5FC1D10B97F4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8F95848B-E419-F67F-2B6C-31108B80A2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0423" y="3537474"/>
            <a:ext cx="9509737" cy="5609171"/>
          </a:xfrm>
          <a:prstGeom prst="rect">
            <a:avLst/>
          </a:prstGeom>
        </p:spPr>
      </p:pic>
      <p:pic>
        <p:nvPicPr>
          <p:cNvPr id="14338" name="Picture 2" descr="Imagen">
            <a:extLst>
              <a:ext uri="{FF2B5EF4-FFF2-40B4-BE49-F238E27FC236}">
                <a16:creationId xmlns:a16="http://schemas.microsoft.com/office/drawing/2014/main" id="{D45995E3-B7F9-A884-2112-5D4F8F5B98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72"/>
          <a:stretch>
            <a:fillRect/>
          </a:stretch>
        </p:blipFill>
        <p:spPr bwMode="auto">
          <a:xfrm>
            <a:off x="10999658" y="3770703"/>
            <a:ext cx="3554542" cy="303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Imagen">
            <a:extLst>
              <a:ext uri="{FF2B5EF4-FFF2-40B4-BE49-F238E27FC236}">
                <a16:creationId xmlns:a16="http://schemas.microsoft.com/office/drawing/2014/main" id="{15CA74DD-099B-1624-ECCE-412A504408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6"/>
          <a:stretch>
            <a:fillRect/>
          </a:stretch>
        </p:blipFill>
        <p:spPr bwMode="auto">
          <a:xfrm>
            <a:off x="14795624" y="3803602"/>
            <a:ext cx="2809162" cy="304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CF8BAC0-4276-BCEA-5002-D265BFECC4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72590" y="7013323"/>
            <a:ext cx="5010407" cy="285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454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A5F04-B38B-6F18-AC58-B43F99B64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DE8AA133-CD50-16EB-A360-300EB7E5E08C}"/>
              </a:ext>
            </a:extLst>
          </p:cNvPr>
          <p:cNvSpPr/>
          <p:nvPr/>
        </p:nvSpPr>
        <p:spPr>
          <a:xfrm>
            <a:off x="-439177" y="-43548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24F36953-54F7-B3B1-1055-14C025152911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FD9A4319-50A5-AE89-4F4E-E3E18D739271}"/>
              </a:ext>
            </a:extLst>
          </p:cNvPr>
          <p:cNvSpPr txBox="1"/>
          <p:nvPr/>
        </p:nvSpPr>
        <p:spPr>
          <a:xfrm>
            <a:off x="2517368" y="334590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REPRESENTACIÓN INSTITUCIONAL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FAB9A23-070C-5B8D-91FC-0C86CBBF99A7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F0C47DA-4A1A-AB75-85FC-3E549DB01367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BD152A2-59DD-A23F-4D25-6800D676FF70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47043B32-03D6-6768-348B-A8CF21721345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DE297F94-8B6F-74A6-6B38-404142C7E09E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FE363610-DEE7-DEC5-AEF1-3B454A4FA9C0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2320A74-6E32-3347-4CAA-F3C4EC4D28D7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C4B0D6D-3CEC-C7E7-672C-F20A8D98A9B5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2">
            <a:extLst>
              <a:ext uri="{FF2B5EF4-FFF2-40B4-BE49-F238E27FC236}">
                <a16:creationId xmlns:a16="http://schemas.microsoft.com/office/drawing/2014/main" id="{F55F9F81-3FCD-2F68-CFCB-602E52AE1C49}"/>
              </a:ext>
            </a:extLst>
          </p:cNvPr>
          <p:cNvSpPr/>
          <p:nvPr/>
        </p:nvSpPr>
        <p:spPr>
          <a:xfrm rot="2787476">
            <a:off x="4754843" y="3809475"/>
            <a:ext cx="10907408" cy="11613009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3A6B4857-C44D-8492-6A29-28FFB1DB3453}"/>
              </a:ext>
            </a:extLst>
          </p:cNvPr>
          <p:cNvSpPr/>
          <p:nvPr/>
        </p:nvSpPr>
        <p:spPr>
          <a:xfrm rot="19037691">
            <a:off x="15173516" y="4254130"/>
            <a:ext cx="4337824" cy="4821586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65387E-3690-C058-E28F-6A03D3F782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599" y="3227135"/>
            <a:ext cx="10865428" cy="5537070"/>
          </a:xfrm>
          <a:prstGeom prst="rect">
            <a:avLst/>
          </a:prstGeom>
        </p:spPr>
      </p:pic>
      <p:pic>
        <p:nvPicPr>
          <p:cNvPr id="17412" name="Picture 4" descr="Imagen">
            <a:extLst>
              <a:ext uri="{FF2B5EF4-FFF2-40B4-BE49-F238E27FC236}">
                <a16:creationId xmlns:a16="http://schemas.microsoft.com/office/drawing/2014/main" id="{557AEC4C-A83C-5DA5-782C-1E8070921A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7" t="20256" r="20809" b="30000"/>
          <a:stretch>
            <a:fillRect/>
          </a:stretch>
        </p:blipFill>
        <p:spPr bwMode="auto">
          <a:xfrm>
            <a:off x="544531" y="6119076"/>
            <a:ext cx="2680768" cy="253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Imagen">
            <a:extLst>
              <a:ext uri="{FF2B5EF4-FFF2-40B4-BE49-F238E27FC236}">
                <a16:creationId xmlns:a16="http://schemas.microsoft.com/office/drawing/2014/main" id="{6AE1F976-A0C4-E7EB-462F-E62E534CD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30" y="3591297"/>
            <a:ext cx="1782260" cy="237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Imagen">
            <a:extLst>
              <a:ext uri="{FF2B5EF4-FFF2-40B4-BE49-F238E27FC236}">
                <a16:creationId xmlns:a16="http://schemas.microsoft.com/office/drawing/2014/main" id="{16CABD2E-C065-BC7B-D99F-1AB8B3EDBB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1" b="12963"/>
          <a:stretch>
            <a:fillRect/>
          </a:stretch>
        </p:blipFill>
        <p:spPr bwMode="auto">
          <a:xfrm>
            <a:off x="2580087" y="3591296"/>
            <a:ext cx="3674699" cy="237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Imagen">
            <a:extLst>
              <a:ext uri="{FF2B5EF4-FFF2-40B4-BE49-F238E27FC236}">
                <a16:creationId xmlns:a16="http://schemas.microsoft.com/office/drawing/2014/main" id="{B3659E15-3F52-7790-E041-D623EE76CE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51"/>
          <a:stretch>
            <a:fillRect/>
          </a:stretch>
        </p:blipFill>
        <p:spPr bwMode="auto">
          <a:xfrm>
            <a:off x="3483801" y="6119076"/>
            <a:ext cx="2734890" cy="253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1853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22E6F-2BD3-7BE9-9273-B7085739D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F76208CA-12EC-19FD-0096-489694FE9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529" y="3164074"/>
            <a:ext cx="9607004" cy="6243102"/>
          </a:xfrm>
          <a:prstGeom prst="rect">
            <a:avLst/>
          </a:prstGeom>
        </p:spPr>
      </p:pic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DE3A4D64-18EA-4407-5F68-C5117DD00BF1}"/>
              </a:ext>
            </a:extLst>
          </p:cNvPr>
          <p:cNvSpPr/>
          <p:nvPr/>
        </p:nvSpPr>
        <p:spPr>
          <a:xfrm>
            <a:off x="-439177" y="-43548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D2B01247-B51C-AD43-144A-5629E023ED04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D75999F1-C662-B68A-3DE4-C43F43B39EB0}"/>
              </a:ext>
            </a:extLst>
          </p:cNvPr>
          <p:cNvSpPr txBox="1"/>
          <p:nvPr/>
        </p:nvSpPr>
        <p:spPr>
          <a:xfrm>
            <a:off x="2517368" y="334590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REPRESENTACIÓN INSTITUCIONAL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C19C923-C143-6157-E810-260E0A5847E0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C556F19-C219-9CD1-6B06-76E5FF0C4FFF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0053FD5-08EA-D7FE-D9B4-E60203ABCCDD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BBA54481-DAEE-FA4D-6D0F-C0F4035732E3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2439F56F-9928-497B-B785-0FF8F4F0D360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E8B29830-FA65-1128-7C2E-1768A912B518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A5F58D5-FB9E-5B7F-9625-2D2D2A3E8AF7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7BC6C0F-195C-59B8-DF35-95E418E02544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8434" name="Picture 2" descr="Imagen">
            <a:extLst>
              <a:ext uri="{FF2B5EF4-FFF2-40B4-BE49-F238E27FC236}">
                <a16:creationId xmlns:a16="http://schemas.microsoft.com/office/drawing/2014/main" id="{4D42498B-9531-880F-7624-81D1F85D7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4370" y="3422303"/>
            <a:ext cx="3459480" cy="212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Imagen">
            <a:extLst>
              <a:ext uri="{FF2B5EF4-FFF2-40B4-BE49-F238E27FC236}">
                <a16:creationId xmlns:a16="http://schemas.microsoft.com/office/drawing/2014/main" id="{E82C95EF-464D-D7BC-4171-A48D9D4ABA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t="31055" r="18935" b="5003"/>
          <a:stretch>
            <a:fillRect/>
          </a:stretch>
        </p:blipFill>
        <p:spPr bwMode="auto">
          <a:xfrm>
            <a:off x="14651956" y="3348858"/>
            <a:ext cx="2999506" cy="219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Imagen">
            <a:extLst>
              <a:ext uri="{FF2B5EF4-FFF2-40B4-BE49-F238E27FC236}">
                <a16:creationId xmlns:a16="http://schemas.microsoft.com/office/drawing/2014/main" id="{8F1EAEAD-D8C9-A285-9111-AC3A40E779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13"/>
          <a:stretch>
            <a:fillRect/>
          </a:stretch>
        </p:blipFill>
        <p:spPr bwMode="auto">
          <a:xfrm>
            <a:off x="11234873" y="5981700"/>
            <a:ext cx="2943225" cy="300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Imagen">
            <a:extLst>
              <a:ext uri="{FF2B5EF4-FFF2-40B4-BE49-F238E27FC236}">
                <a16:creationId xmlns:a16="http://schemas.microsoft.com/office/drawing/2014/main" id="{0135DD13-3A38-72BC-96E2-B03EADB61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8" t="25258" r="12037"/>
          <a:stretch>
            <a:fillRect/>
          </a:stretch>
        </p:blipFill>
        <p:spPr bwMode="auto">
          <a:xfrm>
            <a:off x="14935200" y="5955632"/>
            <a:ext cx="2591442" cy="300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647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8D13B-07F2-8834-B4D4-BC1FDF801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72" name="Picture 16" descr="Imagen">
            <a:extLst>
              <a:ext uri="{FF2B5EF4-FFF2-40B4-BE49-F238E27FC236}">
                <a16:creationId xmlns:a16="http://schemas.microsoft.com/office/drawing/2014/main" id="{32EF9405-36CC-B41C-05A3-0C598D2425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2" t="18254" r="23071" b="10508"/>
          <a:stretch>
            <a:fillRect/>
          </a:stretch>
        </p:blipFill>
        <p:spPr bwMode="auto">
          <a:xfrm>
            <a:off x="1347609" y="3122190"/>
            <a:ext cx="2114560" cy="346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B90A5D2A-63AA-FDF1-7DF0-89348ED841DA}"/>
              </a:ext>
            </a:extLst>
          </p:cNvPr>
          <p:cNvSpPr/>
          <p:nvPr/>
        </p:nvSpPr>
        <p:spPr>
          <a:xfrm>
            <a:off x="-439177" y="-43548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6A535CB-7CD3-0DDA-1616-F7AA43888DF4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5DF65EBE-B04E-B8E5-CBE9-2A4F774B87CF}"/>
              </a:ext>
            </a:extLst>
          </p:cNvPr>
          <p:cNvSpPr txBox="1"/>
          <p:nvPr/>
        </p:nvSpPr>
        <p:spPr>
          <a:xfrm>
            <a:off x="2517368" y="334590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REPRESENTACIÓN INSTITUCIONAL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D68CEA6-E2DA-CEB3-C3A9-AA5727509AF9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E80ED27-BC30-3433-095B-16CCC2EA895E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3CC0852-C0D2-9502-515C-0A03D21BCDCA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F675EB4A-19FC-8E51-7F12-F57BA9DA69F5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A90C186A-3D83-9989-E7D8-1A1DF28E37EA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53BDCA28-6A03-5EAC-7EBE-97B573B4E89D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C0FEC45-F262-27F4-5077-94F1A1B5EA2B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838D871-BBB3-2B1E-5067-1BBBA3786CFF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479E2B43-05B4-95B5-F02F-7F8A940198E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895"/>
          <a:stretch>
            <a:fillRect/>
          </a:stretch>
        </p:blipFill>
        <p:spPr>
          <a:xfrm>
            <a:off x="3680799" y="3438463"/>
            <a:ext cx="10639367" cy="5676324"/>
          </a:xfrm>
          <a:prstGeom prst="rect">
            <a:avLst/>
          </a:prstGeom>
        </p:spPr>
      </p:pic>
      <p:pic>
        <p:nvPicPr>
          <p:cNvPr id="19460" name="Picture 4" descr="Imagen">
            <a:extLst>
              <a:ext uri="{FF2B5EF4-FFF2-40B4-BE49-F238E27FC236}">
                <a16:creationId xmlns:a16="http://schemas.microsoft.com/office/drawing/2014/main" id="{92580D46-CDDF-7E04-9E84-C8C756202E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4299"/>
          <a:stretch>
            <a:fillRect/>
          </a:stretch>
        </p:blipFill>
        <p:spPr bwMode="auto">
          <a:xfrm>
            <a:off x="1318350" y="6695704"/>
            <a:ext cx="2160461" cy="295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Imagen">
            <a:extLst>
              <a:ext uri="{FF2B5EF4-FFF2-40B4-BE49-F238E27FC236}">
                <a16:creationId xmlns:a16="http://schemas.microsoft.com/office/drawing/2014/main" id="{B78C3857-2B00-F871-8FCF-07EBE9A13D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37"/>
          <a:stretch>
            <a:fillRect/>
          </a:stretch>
        </p:blipFill>
        <p:spPr bwMode="auto">
          <a:xfrm>
            <a:off x="14623260" y="3001676"/>
            <a:ext cx="2948099" cy="157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0" name="Picture 14" descr="Imagen">
            <a:extLst>
              <a:ext uri="{FF2B5EF4-FFF2-40B4-BE49-F238E27FC236}">
                <a16:creationId xmlns:a16="http://schemas.microsoft.com/office/drawing/2014/main" id="{9E0C59FB-403B-AC38-D027-70E521BE23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" t="1518" r="6963"/>
          <a:stretch>
            <a:fillRect/>
          </a:stretch>
        </p:blipFill>
        <p:spPr bwMode="auto">
          <a:xfrm>
            <a:off x="14670505" y="4874818"/>
            <a:ext cx="2920117" cy="226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4" name="Picture 18" descr="Imagen">
            <a:extLst>
              <a:ext uri="{FF2B5EF4-FFF2-40B4-BE49-F238E27FC236}">
                <a16:creationId xmlns:a16="http://schemas.microsoft.com/office/drawing/2014/main" id="{2E8A0EEF-ECBF-F4A0-D619-37410F61C0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45"/>
          <a:stretch>
            <a:fillRect/>
          </a:stretch>
        </p:blipFill>
        <p:spPr bwMode="auto">
          <a:xfrm>
            <a:off x="14739359" y="7279126"/>
            <a:ext cx="2810224" cy="267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1494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68DFC-602B-398A-C54D-104E199F0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D1EEA3B1-3845-852A-D176-55722359BA1D}"/>
              </a:ext>
            </a:extLst>
          </p:cNvPr>
          <p:cNvSpPr/>
          <p:nvPr/>
        </p:nvSpPr>
        <p:spPr>
          <a:xfrm>
            <a:off x="-439177" y="-43548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3BF5BE9D-6A76-9BDA-B470-9562DDF0C6AB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A7BC8BF1-5073-2E0A-E223-ABF1D8DA6763}"/>
              </a:ext>
            </a:extLst>
          </p:cNvPr>
          <p:cNvSpPr txBox="1"/>
          <p:nvPr/>
        </p:nvSpPr>
        <p:spPr>
          <a:xfrm>
            <a:off x="2517368" y="334590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REPRESENTACIÓN INSTITUCIONAL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CDEDCBB-39C3-CB13-0CBA-13478674DD2D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332D918-046C-8949-E63E-69DC0FCCB6FE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89EE288-19E5-BE6F-D9E9-FB6B527E85B9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E20E4672-25B9-656C-CE18-3107B77ADA54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07D11EBF-01D5-F91D-78F2-001268E53A3C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68A6197B-3F74-DCEC-1FBD-DB77A96A6B42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814B6B0-CBD5-44E4-844A-232601D0FFA5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AC8B3B08-04F0-AD4E-552B-366386B1F4B9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62476B53-65D5-DAA2-BEF3-9444FE44D1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0933" y="3422303"/>
            <a:ext cx="8288872" cy="5943337"/>
          </a:xfrm>
          <a:prstGeom prst="rect">
            <a:avLst/>
          </a:prstGeom>
        </p:spPr>
      </p:pic>
      <p:pic>
        <p:nvPicPr>
          <p:cNvPr id="20482" name="Picture 2" descr="Imagen">
            <a:extLst>
              <a:ext uri="{FF2B5EF4-FFF2-40B4-BE49-F238E27FC236}">
                <a16:creationId xmlns:a16="http://schemas.microsoft.com/office/drawing/2014/main" id="{DDF95FC7-B7D7-36C2-B0A7-735170F6C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38" y="3703106"/>
            <a:ext cx="4181220" cy="522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Imagen">
            <a:extLst>
              <a:ext uri="{FF2B5EF4-FFF2-40B4-BE49-F238E27FC236}">
                <a16:creationId xmlns:a16="http://schemas.microsoft.com/office/drawing/2014/main" id="{18E98B51-FC19-9D1C-2EF2-1F60DD6B0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8263" y="3673027"/>
            <a:ext cx="4348291" cy="543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9109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FC263-C5AC-A193-42E1-C5A4522F0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0E49B212-5EB1-868A-5693-35A2B12EAAB1}"/>
              </a:ext>
            </a:extLst>
          </p:cNvPr>
          <p:cNvSpPr/>
          <p:nvPr/>
        </p:nvSpPr>
        <p:spPr>
          <a:xfrm>
            <a:off x="-439177" y="-43548"/>
            <a:ext cx="18714477" cy="250877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2286BF6B-0923-90E4-88CA-3758F19BCF0A}"/>
              </a:ext>
            </a:extLst>
          </p:cNvPr>
          <p:cNvSpPr/>
          <p:nvPr/>
        </p:nvSpPr>
        <p:spPr>
          <a:xfrm>
            <a:off x="15501391" y="660993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D4EE618E-8E60-53DC-706D-4CFDF87461C6}"/>
              </a:ext>
            </a:extLst>
          </p:cNvPr>
          <p:cNvSpPr txBox="1"/>
          <p:nvPr/>
        </p:nvSpPr>
        <p:spPr>
          <a:xfrm>
            <a:off x="2517368" y="334590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COMUNICACIÓN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FCBD01C-1B8F-61BD-3CFB-0284DE6C569A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295ACEA-60A4-647F-AC8B-D8898535248B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138EE3A-11E7-3B62-612C-B27A44CAF93D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D1EDC18A-BC4B-0AC4-EBC0-2EE39603BDDF}"/>
              </a:ext>
            </a:extLst>
          </p:cNvPr>
          <p:cNvSpPr/>
          <p:nvPr/>
        </p:nvSpPr>
        <p:spPr>
          <a:xfrm rot="2700000">
            <a:off x="15558441" y="1175596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27285D6E-227B-0E8B-AA23-C00D3DEF58AD}"/>
              </a:ext>
            </a:extLst>
          </p:cNvPr>
          <p:cNvSpPr/>
          <p:nvPr/>
        </p:nvSpPr>
        <p:spPr>
          <a:xfrm rot="-2700000">
            <a:off x="16692465" y="474271"/>
            <a:ext cx="1604426" cy="1601509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EB012445-AF1A-8054-C9F2-2D99B8146BCD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5A64AA0-B0F4-5A94-EAC1-E4F10BD8C6B4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F8F1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5D831B7-18E3-CFBB-E252-DC5B9740B8BB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24D5DC2A-3CDA-DECE-004E-090D249AAA4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233" t="10929" r="6233" b="8590"/>
          <a:stretch>
            <a:fillRect/>
          </a:stretch>
        </p:blipFill>
        <p:spPr>
          <a:xfrm>
            <a:off x="3464094" y="2747811"/>
            <a:ext cx="11359812" cy="6414734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2A469C49-ABA1-1946-67A2-BC8E37A734BD}"/>
              </a:ext>
            </a:extLst>
          </p:cNvPr>
          <p:cNvSpPr/>
          <p:nvPr/>
        </p:nvSpPr>
        <p:spPr>
          <a:xfrm rot="2826113">
            <a:off x="4599449" y="3819502"/>
            <a:ext cx="10907408" cy="11613009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487CE748-E078-724D-A796-F80B406C4B59}"/>
              </a:ext>
            </a:extLst>
          </p:cNvPr>
          <p:cNvSpPr/>
          <p:nvPr/>
        </p:nvSpPr>
        <p:spPr>
          <a:xfrm rot="8250070">
            <a:off x="13718283" y="3767697"/>
            <a:ext cx="4975188" cy="5325229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01580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AC8EB-D63B-F68E-58A6-EFDD410B7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593872B-789F-80C0-87CE-5F7DE7BD49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33"/>
          <a:stretch>
            <a:fillRect/>
          </a:stretch>
        </p:blipFill>
        <p:spPr>
          <a:xfrm>
            <a:off x="4721891" y="911520"/>
            <a:ext cx="7832371" cy="6918920"/>
          </a:xfrm>
          <a:prstGeom prst="rect">
            <a:avLst/>
          </a:prstGeom>
        </p:spPr>
      </p:pic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25B6C72A-9C60-F4DA-1AA0-DE3E7E038624}"/>
              </a:ext>
            </a:extLst>
          </p:cNvPr>
          <p:cNvSpPr/>
          <p:nvPr/>
        </p:nvSpPr>
        <p:spPr>
          <a:xfrm>
            <a:off x="-183919" y="8461978"/>
            <a:ext cx="18512213" cy="1822365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7" name="Freeform 15">
            <a:extLst>
              <a:ext uri="{FF2B5EF4-FFF2-40B4-BE49-F238E27FC236}">
                <a16:creationId xmlns:a16="http://schemas.microsoft.com/office/drawing/2014/main" id="{69066055-7068-1C7C-5596-CA47B7937744}"/>
              </a:ext>
            </a:extLst>
          </p:cNvPr>
          <p:cNvSpPr/>
          <p:nvPr/>
        </p:nvSpPr>
        <p:spPr>
          <a:xfrm>
            <a:off x="15847396" y="8654657"/>
            <a:ext cx="1719636" cy="1197604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55" name="TextBox 19">
            <a:extLst>
              <a:ext uri="{FF2B5EF4-FFF2-40B4-BE49-F238E27FC236}">
                <a16:creationId xmlns:a16="http://schemas.microsoft.com/office/drawing/2014/main" id="{2E738B59-15A2-02CF-DC53-8340D236C9B5}"/>
              </a:ext>
            </a:extLst>
          </p:cNvPr>
          <p:cNvSpPr txBox="1"/>
          <p:nvPr/>
        </p:nvSpPr>
        <p:spPr>
          <a:xfrm>
            <a:off x="323007" y="8366315"/>
            <a:ext cx="14645511" cy="16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9616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Comunicación </a:t>
            </a:r>
          </a:p>
        </p:txBody>
      </p:sp>
      <p:sp>
        <p:nvSpPr>
          <p:cNvPr id="61" name="Freeform 17">
            <a:extLst>
              <a:ext uri="{FF2B5EF4-FFF2-40B4-BE49-F238E27FC236}">
                <a16:creationId xmlns:a16="http://schemas.microsoft.com/office/drawing/2014/main" id="{110134EA-1C70-5620-18A0-8A2F9DD4FDF9}"/>
              </a:ext>
            </a:extLst>
          </p:cNvPr>
          <p:cNvSpPr/>
          <p:nvPr/>
        </p:nvSpPr>
        <p:spPr>
          <a:xfrm rot="2700000">
            <a:off x="15716592" y="9078104"/>
            <a:ext cx="1863628" cy="1860240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2" name="Freeform 17">
            <a:extLst>
              <a:ext uri="{FF2B5EF4-FFF2-40B4-BE49-F238E27FC236}">
                <a16:creationId xmlns:a16="http://schemas.microsoft.com/office/drawing/2014/main" id="{8C24D3B5-4B91-385D-4293-CD4630F453FB}"/>
              </a:ext>
            </a:extLst>
          </p:cNvPr>
          <p:cNvSpPr/>
          <p:nvPr/>
        </p:nvSpPr>
        <p:spPr>
          <a:xfrm rot="2700000" flipH="1">
            <a:off x="15024916" y="8661308"/>
            <a:ext cx="1384459" cy="1328041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2" name="Rectangle 8">
            <a:extLst>
              <a:ext uri="{FF2B5EF4-FFF2-40B4-BE49-F238E27FC236}">
                <a16:creationId xmlns:a16="http://schemas.microsoft.com/office/drawing/2014/main" id="{1BBA7F69-FFEA-F079-20B1-3E8BD8D2E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20968" y="8763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B18FC90-6BD7-18BC-7C17-AEAD1120F9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62"/>
          <a:stretch>
            <a:fillRect/>
          </a:stretch>
        </p:blipFill>
        <p:spPr bwMode="auto">
          <a:xfrm>
            <a:off x="660766" y="413744"/>
            <a:ext cx="6038332" cy="3932655"/>
          </a:xfrm>
          <a:prstGeom prst="rect">
            <a:avLst/>
          </a:prstGeom>
          <a:noFill/>
          <a:ln w="50800">
            <a:solidFill>
              <a:srgbClr val="B8B41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48B8535-9ECF-BCCA-E38A-AE81CC1121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09"/>
          <a:stretch>
            <a:fillRect/>
          </a:stretch>
        </p:blipFill>
        <p:spPr bwMode="auto">
          <a:xfrm>
            <a:off x="12618198" y="653434"/>
            <a:ext cx="5215251" cy="3249567"/>
          </a:xfrm>
          <a:prstGeom prst="rect">
            <a:avLst/>
          </a:prstGeom>
          <a:noFill/>
          <a:ln w="50800">
            <a:solidFill>
              <a:srgbClr val="E0DC4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0076E353-F708-45B9-E10D-28A0B4058F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773"/>
          <a:stretch>
            <a:fillRect/>
          </a:stretch>
        </p:blipFill>
        <p:spPr bwMode="auto">
          <a:xfrm>
            <a:off x="9821138" y="5189139"/>
            <a:ext cx="4936993" cy="2666996"/>
          </a:xfrm>
          <a:prstGeom prst="rect">
            <a:avLst/>
          </a:prstGeom>
          <a:noFill/>
          <a:ln w="50800">
            <a:solidFill>
              <a:srgbClr val="D6840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A56620A8-488B-23E2-645F-1C96A5DB9E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94"/>
          <a:stretch>
            <a:fillRect/>
          </a:stretch>
        </p:blipFill>
        <p:spPr bwMode="auto">
          <a:xfrm>
            <a:off x="929598" y="5225284"/>
            <a:ext cx="4020393" cy="2734199"/>
          </a:xfrm>
          <a:prstGeom prst="rect">
            <a:avLst/>
          </a:prstGeom>
          <a:noFill/>
          <a:ln w="50800">
            <a:solidFill>
              <a:srgbClr val="838B1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áfico 5" descr="Insignia 1 con relleno sólido">
            <a:extLst>
              <a:ext uri="{FF2B5EF4-FFF2-40B4-BE49-F238E27FC236}">
                <a16:creationId xmlns:a16="http://schemas.microsoft.com/office/drawing/2014/main" id="{D789551B-1F19-122B-AF23-43967F451F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18922" y="1236515"/>
            <a:ext cx="1226200" cy="1226200"/>
          </a:xfrm>
          <a:prstGeom prst="rect">
            <a:avLst/>
          </a:prstGeom>
        </p:spPr>
      </p:pic>
      <p:pic>
        <p:nvPicPr>
          <p:cNvPr id="14" name="Gráfico 13" descr="Insignia con relleno sólido">
            <a:extLst>
              <a:ext uri="{FF2B5EF4-FFF2-40B4-BE49-F238E27FC236}">
                <a16:creationId xmlns:a16="http://schemas.microsoft.com/office/drawing/2014/main" id="{4FF1CC27-14F4-3C0B-2AA4-DB69A31A9F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88408" y="2940901"/>
            <a:ext cx="1211999" cy="1211999"/>
          </a:xfrm>
          <a:prstGeom prst="rect">
            <a:avLst/>
          </a:prstGeom>
        </p:spPr>
      </p:pic>
      <p:pic>
        <p:nvPicPr>
          <p:cNvPr id="16" name="Gráfico 15" descr="Insignia 3 con relleno sólido">
            <a:extLst>
              <a:ext uri="{FF2B5EF4-FFF2-40B4-BE49-F238E27FC236}">
                <a16:creationId xmlns:a16="http://schemas.microsoft.com/office/drawing/2014/main" id="{AF48963B-188C-B9D8-98CB-1B681BE358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37308" y="4512438"/>
            <a:ext cx="1182750" cy="1182750"/>
          </a:xfrm>
          <a:prstGeom prst="rect">
            <a:avLst/>
          </a:prstGeom>
        </p:spPr>
      </p:pic>
      <p:pic>
        <p:nvPicPr>
          <p:cNvPr id="19" name="Gráfico 18" descr="Insignia 4 con relleno sólido">
            <a:extLst>
              <a:ext uri="{FF2B5EF4-FFF2-40B4-BE49-F238E27FC236}">
                <a16:creationId xmlns:a16="http://schemas.microsoft.com/office/drawing/2014/main" id="{9578CB09-77EB-4EC6-878F-FE30018D49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38056" y="6142560"/>
            <a:ext cx="1250001" cy="125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1086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88BE6-DE2F-76E4-7C79-B56CE12AD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DF300AA-A2ED-AFF6-82A1-7A1B0EB73D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4000"/>
          </a:blip>
          <a:srcRect l="917" t="4671" r="1685" b="3152"/>
          <a:stretch>
            <a:fillRect/>
          </a:stretch>
        </p:blipFill>
        <p:spPr>
          <a:xfrm>
            <a:off x="-58607" y="-1"/>
            <a:ext cx="18341008" cy="10287000"/>
          </a:xfrm>
          <a:prstGeom prst="rect">
            <a:avLst/>
          </a:prstGeom>
          <a:solidFill>
            <a:srgbClr val="FEFEFD"/>
          </a:solidFill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FF93AC0-99AC-7F30-0973-0C22D2FFFC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4000"/>
          </a:blip>
          <a:srcRect l="47018" t="4671" r="1685" b="3152"/>
          <a:stretch>
            <a:fillRect/>
          </a:stretch>
        </p:blipFill>
        <p:spPr>
          <a:xfrm rot="10800000">
            <a:off x="-58608" y="-1"/>
            <a:ext cx="8516808" cy="10287000"/>
          </a:xfrm>
          <a:prstGeom prst="rect">
            <a:avLst/>
          </a:prstGeom>
          <a:solidFill>
            <a:srgbClr val="FEFEFD"/>
          </a:solidFill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29FBFFE1-70C7-9E69-F912-337CA2D90A9F}"/>
              </a:ext>
            </a:extLst>
          </p:cNvPr>
          <p:cNvSpPr/>
          <p:nvPr/>
        </p:nvSpPr>
        <p:spPr>
          <a:xfrm>
            <a:off x="3058219" y="3280427"/>
            <a:ext cx="13203140" cy="3726145"/>
          </a:xfrm>
          <a:prstGeom prst="roundRect">
            <a:avLst/>
          </a:prstGeom>
          <a:noFill/>
          <a:ln>
            <a:noFill/>
          </a:ln>
          <a:effectLst>
            <a:outerShdw blurRad="8255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DD2B455B-2422-7770-929D-42EBC0DDDB63}"/>
              </a:ext>
            </a:extLst>
          </p:cNvPr>
          <p:cNvSpPr txBox="1"/>
          <p:nvPr/>
        </p:nvSpPr>
        <p:spPr>
          <a:xfrm>
            <a:off x="3745943" y="3896478"/>
            <a:ext cx="11553708" cy="30914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62"/>
              </a:lnSpc>
              <a:spcBef>
                <a:spcPct val="0"/>
              </a:spcBef>
            </a:pPr>
            <a:r>
              <a:rPr lang="en-US" sz="10000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MEMORIA ECONÓMICA </a:t>
            </a:r>
          </a:p>
          <a:p>
            <a:pPr algn="ctr">
              <a:lnSpc>
                <a:spcPts val="12062"/>
              </a:lnSpc>
              <a:spcBef>
                <a:spcPct val="0"/>
              </a:spcBef>
            </a:pPr>
            <a:r>
              <a:rPr lang="en-US" sz="10000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2025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2BA912E-A9C8-CA88-9A51-3D66B183CF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479" y="7429499"/>
            <a:ext cx="2856349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986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F2247-A5CF-47C9-DD17-BA517A5E7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92714389-D43E-CAD4-76C7-4B35DB22D9C4}"/>
              </a:ext>
            </a:extLst>
          </p:cNvPr>
          <p:cNvSpPr/>
          <p:nvPr/>
        </p:nvSpPr>
        <p:spPr>
          <a:xfrm rot="16200000">
            <a:off x="13085802" y="5031765"/>
            <a:ext cx="8724899" cy="1785567"/>
          </a:xfrm>
          <a:prstGeom prst="roundRect">
            <a:avLst/>
          </a:prstGeom>
          <a:solidFill>
            <a:srgbClr val="FADAAC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7AAC046D-22FB-CB69-16F7-4EE743666417}"/>
              </a:ext>
            </a:extLst>
          </p:cNvPr>
          <p:cNvSpPr/>
          <p:nvPr/>
        </p:nvSpPr>
        <p:spPr>
          <a:xfrm>
            <a:off x="-197878" y="-53490"/>
            <a:ext cx="18538912" cy="1785567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5A49D031-4211-2440-19A4-21EB6AA8734A}"/>
              </a:ext>
            </a:extLst>
          </p:cNvPr>
          <p:cNvSpPr/>
          <p:nvPr/>
        </p:nvSpPr>
        <p:spPr>
          <a:xfrm>
            <a:off x="15508002" y="455624"/>
            <a:ext cx="2442746" cy="1785567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50754FEA-F917-B824-B8DF-0A4ABBCE665F}"/>
              </a:ext>
            </a:extLst>
          </p:cNvPr>
          <p:cNvSpPr txBox="1"/>
          <p:nvPr/>
        </p:nvSpPr>
        <p:spPr>
          <a:xfrm>
            <a:off x="2521209" y="-218282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RESULTADO ECONÓMICO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09693AF-0C8C-FDD9-C5D2-13B2E2409BA0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186065-550E-A017-D46A-8CC545F46B16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4D0D703-1E7A-20FD-9001-8EA400C7158B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EFA7613E-F45A-AC8A-2565-DA4B38D6345E}"/>
              </a:ext>
            </a:extLst>
          </p:cNvPr>
          <p:cNvSpPr/>
          <p:nvPr/>
        </p:nvSpPr>
        <p:spPr>
          <a:xfrm rot="2700000">
            <a:off x="15626887" y="1266373"/>
            <a:ext cx="2110500" cy="2110502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32670AD3-5464-1732-21EE-F714B9D6FAF3}"/>
              </a:ext>
            </a:extLst>
          </p:cNvPr>
          <p:cNvSpPr/>
          <p:nvPr/>
        </p:nvSpPr>
        <p:spPr>
          <a:xfrm rot="19044087">
            <a:off x="17185847" y="344649"/>
            <a:ext cx="1769326" cy="1925544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5B75074-D99C-9323-4765-8457D9D32748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51E5363-06EF-DE2A-2E7F-64C32ACEADA9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1960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7BE8E5A-C19A-8993-676F-CEDC9FF26DB6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AutoShape 5">
            <a:extLst>
              <a:ext uri="{FF2B5EF4-FFF2-40B4-BE49-F238E27FC236}">
                <a16:creationId xmlns:a16="http://schemas.microsoft.com/office/drawing/2014/main" id="{FF91C7A0-C2CB-FBE5-90B1-1BB822BF92FE}"/>
              </a:ext>
            </a:extLst>
          </p:cNvPr>
          <p:cNvSpPr/>
          <p:nvPr/>
        </p:nvSpPr>
        <p:spPr>
          <a:xfrm>
            <a:off x="3214766" y="4023359"/>
            <a:ext cx="2644719" cy="10668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 cap="small" dirty="0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207A781D-5C7A-0C6A-B554-B46391C08D78}"/>
              </a:ext>
            </a:extLst>
          </p:cNvPr>
          <p:cNvSpPr/>
          <p:nvPr/>
        </p:nvSpPr>
        <p:spPr>
          <a:xfrm>
            <a:off x="8961993" y="5288281"/>
            <a:ext cx="2644719" cy="914400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AutoShape 5">
            <a:extLst>
              <a:ext uri="{FF2B5EF4-FFF2-40B4-BE49-F238E27FC236}">
                <a16:creationId xmlns:a16="http://schemas.microsoft.com/office/drawing/2014/main" id="{E3815365-4E66-68B1-7677-A54FCA62FCBA}"/>
              </a:ext>
            </a:extLst>
          </p:cNvPr>
          <p:cNvSpPr/>
          <p:nvPr/>
        </p:nvSpPr>
        <p:spPr>
          <a:xfrm>
            <a:off x="6075730" y="4017179"/>
            <a:ext cx="2644719" cy="10668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/>
          </a:p>
        </p:txBody>
      </p:sp>
      <p:sp>
        <p:nvSpPr>
          <p:cNvPr id="16" name="AutoShape 5">
            <a:extLst>
              <a:ext uri="{FF2B5EF4-FFF2-40B4-BE49-F238E27FC236}">
                <a16:creationId xmlns:a16="http://schemas.microsoft.com/office/drawing/2014/main" id="{2F813E9E-456F-46F2-3DBA-C8402ED2452C}"/>
              </a:ext>
            </a:extLst>
          </p:cNvPr>
          <p:cNvSpPr/>
          <p:nvPr/>
        </p:nvSpPr>
        <p:spPr>
          <a:xfrm>
            <a:off x="8961994" y="4000500"/>
            <a:ext cx="2644719" cy="10668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/>
          </a:p>
        </p:txBody>
      </p:sp>
      <p:sp>
        <p:nvSpPr>
          <p:cNvPr id="17" name="AutoShape 5">
            <a:extLst>
              <a:ext uri="{FF2B5EF4-FFF2-40B4-BE49-F238E27FC236}">
                <a16:creationId xmlns:a16="http://schemas.microsoft.com/office/drawing/2014/main" id="{7BA8C477-B911-A45B-29A5-5E57790ED7A5}"/>
              </a:ext>
            </a:extLst>
          </p:cNvPr>
          <p:cNvSpPr/>
          <p:nvPr/>
        </p:nvSpPr>
        <p:spPr>
          <a:xfrm>
            <a:off x="11963400" y="4000500"/>
            <a:ext cx="2644719" cy="1066800"/>
          </a:xfrm>
          <a:prstGeom prst="rect">
            <a:avLst/>
          </a:prstGeom>
          <a:solidFill>
            <a:srgbClr val="F1960F"/>
          </a:solidFill>
        </p:spPr>
        <p:txBody>
          <a:bodyPr/>
          <a:lstStyle/>
          <a:p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E46F2525-CF4B-15EE-7E1C-219D7B088095}"/>
              </a:ext>
            </a:extLst>
          </p:cNvPr>
          <p:cNvSpPr/>
          <p:nvPr/>
        </p:nvSpPr>
        <p:spPr>
          <a:xfrm>
            <a:off x="6134679" y="5288281"/>
            <a:ext cx="2644719" cy="914400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670A74F1-D293-478E-352A-8BF93EAA0247}"/>
              </a:ext>
            </a:extLst>
          </p:cNvPr>
          <p:cNvSpPr/>
          <p:nvPr/>
        </p:nvSpPr>
        <p:spPr>
          <a:xfrm>
            <a:off x="3242010" y="5288281"/>
            <a:ext cx="2644719" cy="914400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B0065CA7-1215-6697-3416-1D1C59A982B5}"/>
              </a:ext>
            </a:extLst>
          </p:cNvPr>
          <p:cNvSpPr/>
          <p:nvPr/>
        </p:nvSpPr>
        <p:spPr>
          <a:xfrm>
            <a:off x="11963400" y="5288281"/>
            <a:ext cx="2644719" cy="914400"/>
          </a:xfrm>
          <a:prstGeom prst="roundRect">
            <a:avLst/>
          </a:prstGeom>
          <a:noFill/>
          <a:ln w="50800">
            <a:solidFill>
              <a:srgbClr val="838B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C7663CE0-554F-FA4E-F6A2-A058BA1EB676}"/>
              </a:ext>
            </a:extLst>
          </p:cNvPr>
          <p:cNvSpPr txBox="1"/>
          <p:nvPr/>
        </p:nvSpPr>
        <p:spPr>
          <a:xfrm rot="16200000">
            <a:off x="10602733" y="5440678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Ingresos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08E131F-ECD4-D310-8ADA-0DAABCDE44FA}"/>
              </a:ext>
            </a:extLst>
          </p:cNvPr>
          <p:cNvSpPr txBox="1"/>
          <p:nvPr/>
        </p:nvSpPr>
        <p:spPr>
          <a:xfrm>
            <a:off x="2609900" y="4288608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Colegiatura</a:t>
            </a:r>
            <a:endParaRPr lang="es-ES" sz="24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7C78A5A1-700C-FF41-B3E5-79975B3DB516}"/>
              </a:ext>
            </a:extLst>
          </p:cNvPr>
          <p:cNvSpPr txBox="1"/>
          <p:nvPr/>
        </p:nvSpPr>
        <p:spPr>
          <a:xfrm>
            <a:off x="5529813" y="4020614"/>
            <a:ext cx="3854450" cy="1017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Servicios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diversos</a:t>
            </a:r>
            <a:endParaRPr lang="es-ES" sz="24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155C088C-4DD6-AED8-80E9-FEED4FCA166A}"/>
              </a:ext>
            </a:extLst>
          </p:cNvPr>
          <p:cNvSpPr txBox="1"/>
          <p:nvPr/>
        </p:nvSpPr>
        <p:spPr>
          <a:xfrm>
            <a:off x="12204293" y="4181437"/>
            <a:ext cx="2162931" cy="689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3600" b="1" kern="100" cap="all" dirty="0">
                <a:solidFill>
                  <a:schemeClr val="bg1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Total</a:t>
            </a:r>
            <a:r>
              <a:rPr lang="es-ES" sz="36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s-ES" sz="36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A0001F4-62AD-4882-7885-A87257203BD1}"/>
              </a:ext>
            </a:extLst>
          </p:cNvPr>
          <p:cNvSpPr txBox="1"/>
          <p:nvPr/>
        </p:nvSpPr>
        <p:spPr>
          <a:xfrm>
            <a:off x="9202886" y="4280983"/>
            <a:ext cx="2162931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extra</a:t>
            </a:r>
            <a:endParaRPr lang="es-ES" sz="24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ACD157B8-BAA5-BA81-A82F-77E6663F4531}"/>
              </a:ext>
            </a:extLst>
          </p:cNvPr>
          <p:cNvSpPr txBox="1"/>
          <p:nvPr/>
        </p:nvSpPr>
        <p:spPr>
          <a:xfrm>
            <a:off x="2609900" y="5462790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884.278,79</a:t>
            </a:r>
            <a:r>
              <a:rPr lang="es-ES" sz="2400" b="1" kern="100" cap="all" dirty="0">
                <a:solidFill>
                  <a:srgbClr val="D6840C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s-ES" sz="2400" kern="1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E2ED8A51-D3BA-EC59-0FDE-1A6C5662D0E4}"/>
              </a:ext>
            </a:extLst>
          </p:cNvPr>
          <p:cNvSpPr txBox="1"/>
          <p:nvPr/>
        </p:nvSpPr>
        <p:spPr>
          <a:xfrm>
            <a:off x="5560293" y="5476976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152. 180,51</a:t>
            </a:r>
            <a:r>
              <a:rPr lang="es-ES" sz="2400" b="1" kern="100" cap="all" dirty="0">
                <a:solidFill>
                  <a:srgbClr val="D6840C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s-ES" sz="2400" kern="1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0BAED088-5D8B-EA64-85D7-5B22B69E19D0}"/>
              </a:ext>
            </a:extLst>
          </p:cNvPr>
          <p:cNvSpPr txBox="1"/>
          <p:nvPr/>
        </p:nvSpPr>
        <p:spPr>
          <a:xfrm>
            <a:off x="8299621" y="5476976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261,95</a:t>
            </a:r>
            <a:endParaRPr lang="es-ES" sz="2400" kern="1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18D5B53-41AB-8AE5-8161-43F8EBF2F7A9}"/>
              </a:ext>
            </a:extLst>
          </p:cNvPr>
          <p:cNvSpPr txBox="1"/>
          <p:nvPr/>
        </p:nvSpPr>
        <p:spPr>
          <a:xfrm>
            <a:off x="11335337" y="5491569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D6840C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1.036.721,25</a:t>
            </a:r>
          </a:p>
        </p:txBody>
      </p:sp>
      <p:graphicFrame>
        <p:nvGraphicFramePr>
          <p:cNvPr id="37" name="Diagrama 36">
            <a:extLst>
              <a:ext uri="{FF2B5EF4-FFF2-40B4-BE49-F238E27FC236}">
                <a16:creationId xmlns:a16="http://schemas.microsoft.com/office/drawing/2014/main" id="{0CE9A153-8F51-9778-D25F-11642E68FF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2378383"/>
              </p:ext>
            </p:extLst>
          </p:nvPr>
        </p:nvGraphicFramePr>
        <p:xfrm>
          <a:off x="4072249" y="6771964"/>
          <a:ext cx="9296400" cy="3175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0889593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6A88D-002F-5E44-604D-1EBDED3D7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FE6C937C-15F7-FBE8-B12E-C1AAB41A9417}"/>
              </a:ext>
            </a:extLst>
          </p:cNvPr>
          <p:cNvSpPr/>
          <p:nvPr/>
        </p:nvSpPr>
        <p:spPr>
          <a:xfrm rot="16200000">
            <a:off x="13085802" y="5031765"/>
            <a:ext cx="8724899" cy="1785567"/>
          </a:xfrm>
          <a:prstGeom prst="roundRect">
            <a:avLst/>
          </a:prstGeom>
          <a:solidFill>
            <a:srgbClr val="FADAAC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0DFFCE2D-5ADF-E465-156C-E3C732F5594F}"/>
              </a:ext>
            </a:extLst>
          </p:cNvPr>
          <p:cNvSpPr/>
          <p:nvPr/>
        </p:nvSpPr>
        <p:spPr>
          <a:xfrm>
            <a:off x="-197878" y="-53490"/>
            <a:ext cx="18538912" cy="1785567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1F56AD89-3B6F-3FC6-9901-609F41B6BFAC}"/>
              </a:ext>
            </a:extLst>
          </p:cNvPr>
          <p:cNvSpPr/>
          <p:nvPr/>
        </p:nvSpPr>
        <p:spPr>
          <a:xfrm>
            <a:off x="15508002" y="455624"/>
            <a:ext cx="2442746" cy="1785567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166809CD-E00F-C5C9-C745-36A58EE8B4D8}"/>
              </a:ext>
            </a:extLst>
          </p:cNvPr>
          <p:cNvSpPr txBox="1"/>
          <p:nvPr/>
        </p:nvSpPr>
        <p:spPr>
          <a:xfrm>
            <a:off x="2521209" y="-218282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RESULTADO ECONÓMICO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AD8DFEB-C834-780C-058F-4E3CB1B203F2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FA028E6-3BDC-BAD5-50CA-64384993CA07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C7FD9C0-3299-4E16-5E3B-B072B4FCDF95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2813D1A7-A265-3551-8CE6-6B7DB1929C8C}"/>
              </a:ext>
            </a:extLst>
          </p:cNvPr>
          <p:cNvSpPr/>
          <p:nvPr/>
        </p:nvSpPr>
        <p:spPr>
          <a:xfrm rot="2700000">
            <a:off x="15626887" y="1266373"/>
            <a:ext cx="2110500" cy="2110502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52B1239F-8C3E-CCAB-B86A-C17D9EA689A8}"/>
              </a:ext>
            </a:extLst>
          </p:cNvPr>
          <p:cNvSpPr/>
          <p:nvPr/>
        </p:nvSpPr>
        <p:spPr>
          <a:xfrm rot="19044087">
            <a:off x="17185847" y="344649"/>
            <a:ext cx="1769326" cy="1925544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A88989D3-DB11-D871-A8F0-89D0DFAADA11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ED82E91-0427-574A-AD9A-73645C1A626A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1960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FC23188D-557A-E5DD-A83C-A0C11D8530FB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19">
            <a:extLst>
              <a:ext uri="{FF2B5EF4-FFF2-40B4-BE49-F238E27FC236}">
                <a16:creationId xmlns:a16="http://schemas.microsoft.com/office/drawing/2014/main" id="{0A090D87-80B5-9762-5AD5-B08EC7E4D2B4}"/>
              </a:ext>
            </a:extLst>
          </p:cNvPr>
          <p:cNvSpPr txBox="1"/>
          <p:nvPr/>
        </p:nvSpPr>
        <p:spPr>
          <a:xfrm rot="16200000">
            <a:off x="10602733" y="5440678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Ingresos </a:t>
            </a:r>
          </a:p>
        </p:txBody>
      </p:sp>
      <p:graphicFrame>
        <p:nvGraphicFramePr>
          <p:cNvPr id="22" name="Tabla 21">
            <a:extLst>
              <a:ext uri="{FF2B5EF4-FFF2-40B4-BE49-F238E27FC236}">
                <a16:creationId xmlns:a16="http://schemas.microsoft.com/office/drawing/2014/main" id="{2B0D1C1B-672E-03B9-D846-A58748232A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285222"/>
              </p:ext>
            </p:extLst>
          </p:nvPr>
        </p:nvGraphicFramePr>
        <p:xfrm>
          <a:off x="1197371" y="3866503"/>
          <a:ext cx="7010400" cy="4522839"/>
        </p:xfrm>
        <a:graphic>
          <a:graphicData uri="http://schemas.openxmlformats.org/drawingml/2006/table">
            <a:tbl>
              <a:tblPr firstRow="1" firstCol="1" bandRow="1"/>
              <a:tblGrid>
                <a:gridCol w="4364493">
                  <a:extLst>
                    <a:ext uri="{9D8B030D-6E8A-4147-A177-3AD203B41FA5}">
                      <a16:colId xmlns:a16="http://schemas.microsoft.com/office/drawing/2014/main" val="4147881456"/>
                    </a:ext>
                  </a:extLst>
                </a:gridCol>
                <a:gridCol w="2645907">
                  <a:extLst>
                    <a:ext uri="{9D8B030D-6E8A-4147-A177-3AD203B41FA5}">
                      <a16:colId xmlns:a16="http://schemas.microsoft.com/office/drawing/2014/main" val="1754984390"/>
                    </a:ext>
                  </a:extLst>
                </a:gridCol>
              </a:tblGrid>
              <a:tr h="1053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3200" b="1" kern="0" cap="small" dirty="0">
                          <a:solidFill>
                            <a:srgbClr val="D6840C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Ingresos de Colegiación </a:t>
                      </a:r>
                      <a:endParaRPr lang="es-ES" sz="3200" kern="100" dirty="0">
                        <a:solidFill>
                          <a:srgbClr val="D6840C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3200" b="1" kern="0" dirty="0">
                          <a:solidFill>
                            <a:srgbClr val="808000"/>
                          </a:solidFill>
                          <a:effectLst/>
                          <a:latin typeface="Amasis MT Pro" panose="020405040500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884.278,79 €</a:t>
                      </a:r>
                      <a:endParaRPr lang="es-ES" sz="3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7897166"/>
                  </a:ext>
                </a:extLst>
              </a:tr>
              <a:tr h="511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dirty="0">
                          <a:solidFill>
                            <a:srgbClr val="000000"/>
                          </a:solidFill>
                          <a:effectLst/>
                          <a:latin typeface="Amasis MT Pro" panose="020405040500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1930602"/>
                  </a:ext>
                </a:extLst>
              </a:tr>
              <a:tr h="5594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Ingresos por Cuotas</a:t>
                      </a:r>
                      <a:endParaRPr lang="es-ES" sz="24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86.7803,79 €</a:t>
                      </a:r>
                      <a:endParaRPr lang="es-E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512652"/>
                  </a:ext>
                </a:extLst>
              </a:tr>
              <a:tr h="513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4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523364"/>
                  </a:ext>
                </a:extLst>
              </a:tr>
              <a:tr h="513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Ingresos por Colegiación</a:t>
                      </a:r>
                      <a:endParaRPr lang="es-ES" sz="24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12.965 €</a:t>
                      </a:r>
                      <a:endParaRPr lang="es-E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3750470"/>
                  </a:ext>
                </a:extLst>
              </a:tr>
              <a:tr h="513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4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193394"/>
                  </a:ext>
                </a:extLst>
              </a:tr>
              <a:tr h="4455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Ingresos por Reincorporaciones</a:t>
                      </a:r>
                      <a:endParaRPr lang="es-ES" sz="24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3.510 €</a:t>
                      </a:r>
                      <a:endParaRPr lang="es-E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5911671"/>
                  </a:ext>
                </a:extLst>
              </a:tr>
            </a:tbl>
          </a:graphicData>
        </a:graphic>
      </p:graphicFrame>
      <p:sp>
        <p:nvSpPr>
          <p:cNvPr id="29" name="Freeform 12">
            <a:extLst>
              <a:ext uri="{FF2B5EF4-FFF2-40B4-BE49-F238E27FC236}">
                <a16:creationId xmlns:a16="http://schemas.microsoft.com/office/drawing/2014/main" id="{EBEE456E-FED5-3948-8A50-85358ACA7ECF}"/>
              </a:ext>
            </a:extLst>
          </p:cNvPr>
          <p:cNvSpPr/>
          <p:nvPr/>
        </p:nvSpPr>
        <p:spPr>
          <a:xfrm rot="2814499">
            <a:off x="3590842" y="4087909"/>
            <a:ext cx="9673925" cy="1034078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2" name="Freeform 12">
            <a:extLst>
              <a:ext uri="{FF2B5EF4-FFF2-40B4-BE49-F238E27FC236}">
                <a16:creationId xmlns:a16="http://schemas.microsoft.com/office/drawing/2014/main" id="{D1B79704-D09D-6EA1-E1F3-19CFABB8A106}"/>
              </a:ext>
            </a:extLst>
          </p:cNvPr>
          <p:cNvSpPr/>
          <p:nvPr/>
        </p:nvSpPr>
        <p:spPr>
          <a:xfrm rot="8199501">
            <a:off x="6363803" y="4105810"/>
            <a:ext cx="4987128" cy="533744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9" name="Freeform 18">
            <a:extLst>
              <a:ext uri="{FF2B5EF4-FFF2-40B4-BE49-F238E27FC236}">
                <a16:creationId xmlns:a16="http://schemas.microsoft.com/office/drawing/2014/main" id="{CE465A62-806E-319F-6959-3F2F5278B94D}"/>
              </a:ext>
            </a:extLst>
          </p:cNvPr>
          <p:cNvSpPr/>
          <p:nvPr/>
        </p:nvSpPr>
        <p:spPr>
          <a:xfrm>
            <a:off x="9159240" y="3866503"/>
            <a:ext cx="6898546" cy="4226688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E81C64F1-162A-A7D1-BAA8-B60C29DDBE05}"/>
              </a:ext>
            </a:extLst>
          </p:cNvPr>
          <p:cNvSpPr txBox="1"/>
          <p:nvPr/>
        </p:nvSpPr>
        <p:spPr>
          <a:xfrm>
            <a:off x="10058400" y="4275706"/>
            <a:ext cx="5131388" cy="4084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Los ingresos procedentes de la colegiatura suponen el 85,32% de lo ingresos totales del Colegio.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dirty="0">
              <a:solidFill>
                <a:prstClr val="black"/>
              </a:solidFill>
              <a:latin typeface="Montaser Arabic" panose="020B0604020202020204" charset="-78"/>
              <a:cs typeface="Montaser Arabic" panose="020B0604020202020204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Principalmente provenientes de las profesionales con continuidad en la colegiación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dirty="0">
              <a:solidFill>
                <a:prstClr val="black"/>
              </a:solidFill>
              <a:latin typeface="Montaser Arabic" panose="020B0604020202020204" charset="-78"/>
              <a:cs typeface="Montaser Arabic" panose="020B0604020202020204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Respecto al año 2024, se han incrementado los ingresos derivados exclusivamente de la colegiación en un 4,15%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8846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54D9B-9917-6BCF-B4D6-B9A659A55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60960D3D-A367-CF3C-A137-4924B95F2F87}"/>
              </a:ext>
            </a:extLst>
          </p:cNvPr>
          <p:cNvSpPr/>
          <p:nvPr/>
        </p:nvSpPr>
        <p:spPr>
          <a:xfrm rot="16200000">
            <a:off x="13085802" y="5031765"/>
            <a:ext cx="8724899" cy="1785567"/>
          </a:xfrm>
          <a:prstGeom prst="roundRect">
            <a:avLst/>
          </a:prstGeom>
          <a:solidFill>
            <a:srgbClr val="FADAAC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BF0D03B2-2A83-F768-7687-6776515943E0}"/>
              </a:ext>
            </a:extLst>
          </p:cNvPr>
          <p:cNvSpPr/>
          <p:nvPr/>
        </p:nvSpPr>
        <p:spPr>
          <a:xfrm>
            <a:off x="-197878" y="-53490"/>
            <a:ext cx="18538912" cy="1785567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E7F5ADB3-C62D-95E3-B120-9769AA825B60}"/>
              </a:ext>
            </a:extLst>
          </p:cNvPr>
          <p:cNvSpPr/>
          <p:nvPr/>
        </p:nvSpPr>
        <p:spPr>
          <a:xfrm>
            <a:off x="15508002" y="455624"/>
            <a:ext cx="2442746" cy="1785567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4510FAEC-83B4-5A2E-F4FA-3B5F19E02432}"/>
              </a:ext>
            </a:extLst>
          </p:cNvPr>
          <p:cNvSpPr txBox="1"/>
          <p:nvPr/>
        </p:nvSpPr>
        <p:spPr>
          <a:xfrm>
            <a:off x="2521209" y="-218282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RESULTADO ECONÓMICO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4222E12-A252-1FC5-6300-972899A3A2AF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B762520-D39F-94C1-4E86-5B37FEA3445A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8B18281-07C5-E77B-9A21-811CB11D90F8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F76F6F51-CD1F-A77A-3BC5-16C3CAECB282}"/>
              </a:ext>
            </a:extLst>
          </p:cNvPr>
          <p:cNvSpPr/>
          <p:nvPr/>
        </p:nvSpPr>
        <p:spPr>
          <a:xfrm rot="2700000">
            <a:off x="15626887" y="1266373"/>
            <a:ext cx="2110500" cy="2110502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EC5EE9DA-0942-E572-8BE5-2F3895732584}"/>
              </a:ext>
            </a:extLst>
          </p:cNvPr>
          <p:cNvSpPr/>
          <p:nvPr/>
        </p:nvSpPr>
        <p:spPr>
          <a:xfrm rot="19044087">
            <a:off x="17185847" y="344649"/>
            <a:ext cx="1769326" cy="1925544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4418287-5078-92D4-7132-045A585B9ABC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DA7A5E6-38EC-A917-D348-0C69FCFB6885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1960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FBE858EF-BEC2-0B61-63FD-F17349A3C6FB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19">
            <a:extLst>
              <a:ext uri="{FF2B5EF4-FFF2-40B4-BE49-F238E27FC236}">
                <a16:creationId xmlns:a16="http://schemas.microsoft.com/office/drawing/2014/main" id="{43C524E2-D8D0-8130-0C0E-FD12799E1AD9}"/>
              </a:ext>
            </a:extLst>
          </p:cNvPr>
          <p:cNvSpPr txBox="1"/>
          <p:nvPr/>
        </p:nvSpPr>
        <p:spPr>
          <a:xfrm rot="16200000">
            <a:off x="10602733" y="5440678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Ingresos </a:t>
            </a:r>
          </a:p>
        </p:txBody>
      </p:sp>
      <p:sp>
        <p:nvSpPr>
          <p:cNvPr id="29" name="Freeform 12">
            <a:extLst>
              <a:ext uri="{FF2B5EF4-FFF2-40B4-BE49-F238E27FC236}">
                <a16:creationId xmlns:a16="http://schemas.microsoft.com/office/drawing/2014/main" id="{7AE02DA7-46B8-D8BC-824E-117A76561C20}"/>
              </a:ext>
            </a:extLst>
          </p:cNvPr>
          <p:cNvSpPr/>
          <p:nvPr/>
        </p:nvSpPr>
        <p:spPr>
          <a:xfrm rot="2814499">
            <a:off x="3771748" y="4285014"/>
            <a:ext cx="10359581" cy="1113371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2" name="Freeform 12">
            <a:extLst>
              <a:ext uri="{FF2B5EF4-FFF2-40B4-BE49-F238E27FC236}">
                <a16:creationId xmlns:a16="http://schemas.microsoft.com/office/drawing/2014/main" id="{CE272500-A937-1449-5F62-0EE33EBAA0CB}"/>
              </a:ext>
            </a:extLst>
          </p:cNvPr>
          <p:cNvSpPr/>
          <p:nvPr/>
        </p:nvSpPr>
        <p:spPr>
          <a:xfrm rot="8199501">
            <a:off x="13131856" y="3640508"/>
            <a:ext cx="5143529" cy="543152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751C68B7-9396-63CD-9C24-998517A861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193216"/>
              </p:ext>
            </p:extLst>
          </p:nvPr>
        </p:nvGraphicFramePr>
        <p:xfrm>
          <a:off x="1630076" y="2473741"/>
          <a:ext cx="7056724" cy="6894289"/>
        </p:xfrm>
        <a:graphic>
          <a:graphicData uri="http://schemas.openxmlformats.org/drawingml/2006/table">
            <a:tbl>
              <a:tblPr firstRow="1" firstCol="1" bandRow="1"/>
              <a:tblGrid>
                <a:gridCol w="4962664">
                  <a:extLst>
                    <a:ext uri="{9D8B030D-6E8A-4147-A177-3AD203B41FA5}">
                      <a16:colId xmlns:a16="http://schemas.microsoft.com/office/drawing/2014/main" val="987357834"/>
                    </a:ext>
                  </a:extLst>
                </a:gridCol>
                <a:gridCol w="2094060">
                  <a:extLst>
                    <a:ext uri="{9D8B030D-6E8A-4147-A177-3AD203B41FA5}">
                      <a16:colId xmlns:a16="http://schemas.microsoft.com/office/drawing/2014/main" val="3426883077"/>
                    </a:ext>
                  </a:extLst>
                </a:gridCol>
              </a:tblGrid>
              <a:tr h="7482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3200" b="1" kern="0" cap="small" dirty="0">
                          <a:solidFill>
                            <a:srgbClr val="D6840C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Ingresos por servicios diversos                   </a:t>
                      </a:r>
                      <a:endParaRPr lang="es-ES" sz="3200" kern="100" dirty="0">
                        <a:solidFill>
                          <a:srgbClr val="D6840C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8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152.180,51 €</a:t>
                      </a:r>
                      <a:endParaRPr lang="es-ES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3661571"/>
                  </a:ext>
                </a:extLst>
              </a:tr>
              <a:tr h="364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083373"/>
                  </a:ext>
                </a:extLst>
              </a:tr>
              <a:tr h="146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Subvenciones (CTSV)</a:t>
                      </a:r>
                      <a:endParaRPr lang="es-ES" sz="20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4000 €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8353820"/>
                  </a:ext>
                </a:extLst>
              </a:tr>
              <a:tr h="293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E97132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492684"/>
                  </a:ext>
                </a:extLst>
              </a:tr>
              <a:tr h="3612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Inscripciones a Cursos </a:t>
                      </a:r>
                      <a:endParaRPr lang="es-ES" sz="20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49185,7€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885616"/>
                  </a:ext>
                </a:extLst>
              </a:tr>
              <a:tr h="293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6814689"/>
                  </a:ext>
                </a:extLst>
              </a:tr>
              <a:tr h="370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Becas a colegiados/as</a:t>
                      </a:r>
                      <a:endParaRPr lang="es-ES" sz="20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-905,5€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378096"/>
                  </a:ext>
                </a:extLst>
              </a:tr>
              <a:tr h="293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665861"/>
                  </a:ext>
                </a:extLst>
              </a:tr>
              <a:tr h="603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Lista de Intervención Profesionales LIPAI</a:t>
                      </a:r>
                      <a:endParaRPr lang="es-ES" sz="20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9441€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4639617"/>
                  </a:ext>
                </a:extLst>
              </a:tr>
              <a:tr h="293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731429"/>
                  </a:ext>
                </a:extLst>
              </a:tr>
              <a:tr h="6166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Certificados Digitales /Peritos/Suscripciones</a:t>
                      </a:r>
                      <a:endParaRPr lang="es-ES" sz="20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540€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4915625"/>
                  </a:ext>
                </a:extLst>
              </a:tr>
              <a:tr h="293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1210375"/>
                  </a:ext>
                </a:extLst>
              </a:tr>
              <a:tr h="4127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Patrocinios 7ª Gala de Trabajo Social</a:t>
                      </a:r>
                      <a:endParaRPr lang="es-ES" sz="20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25300€</a:t>
                      </a:r>
                      <a:endParaRPr lang="es-ES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0989250"/>
                  </a:ext>
                </a:extLst>
              </a:tr>
              <a:tr h="293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040137"/>
                  </a:ext>
                </a:extLst>
              </a:tr>
              <a:tr h="603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Ingresos por formación en el empleo (bonificación)</a:t>
                      </a:r>
                      <a:endParaRPr lang="es-ES" sz="20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1105€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46" marR="35846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433945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71B223C2-ECF4-6C0D-F5F9-88878DCF12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270509"/>
              </p:ext>
            </p:extLst>
          </p:nvPr>
        </p:nvGraphicFramePr>
        <p:xfrm>
          <a:off x="9174480" y="3127963"/>
          <a:ext cx="5455224" cy="4217642"/>
        </p:xfrm>
        <a:graphic>
          <a:graphicData uri="http://schemas.openxmlformats.org/drawingml/2006/table">
            <a:tbl>
              <a:tblPr firstRow="1" firstCol="1" bandRow="1"/>
              <a:tblGrid>
                <a:gridCol w="3904530">
                  <a:extLst>
                    <a:ext uri="{9D8B030D-6E8A-4147-A177-3AD203B41FA5}">
                      <a16:colId xmlns:a16="http://schemas.microsoft.com/office/drawing/2014/main" val="606205127"/>
                    </a:ext>
                  </a:extLst>
                </a:gridCol>
                <a:gridCol w="1550694">
                  <a:extLst>
                    <a:ext uri="{9D8B030D-6E8A-4147-A177-3AD203B41FA5}">
                      <a16:colId xmlns:a16="http://schemas.microsoft.com/office/drawing/2014/main" val="4150654289"/>
                    </a:ext>
                  </a:extLst>
                </a:gridCol>
              </a:tblGrid>
              <a:tr h="3780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872580"/>
                  </a:ext>
                </a:extLst>
              </a:tr>
              <a:tr h="2709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>
                          <a:solidFill>
                            <a:srgbClr val="E97132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149551"/>
                  </a:ext>
                </a:extLst>
              </a:tr>
              <a:tr h="68174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Venta publicaciones del Colegio</a:t>
                      </a:r>
                      <a:endParaRPr lang="es-ES" sz="2000" kern="0" dirty="0">
                        <a:solidFill>
                          <a:srgbClr val="F1960F"/>
                        </a:solidFill>
                        <a:effectLst/>
                        <a:latin typeface="Abril Fatface" panose="02000503000000020003" pitchFamily="2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571,45€</a:t>
                      </a:r>
                      <a:endParaRPr lang="es-ES" sz="2000" kern="0" dirty="0">
                        <a:solidFill>
                          <a:srgbClr val="808000"/>
                        </a:solidFill>
                        <a:effectLst/>
                        <a:latin typeface="Montaser Arabic" panose="020B0604020202020204" charset="-78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151314"/>
                  </a:ext>
                </a:extLst>
              </a:tr>
              <a:tr h="32987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0" dirty="0">
                        <a:solidFill>
                          <a:srgbClr val="F1960F"/>
                        </a:solidFill>
                        <a:effectLst/>
                        <a:latin typeface="Abril Fatface" panose="02000503000000020003" pitchFamily="2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0" dirty="0">
                        <a:solidFill>
                          <a:srgbClr val="808000"/>
                        </a:solidFill>
                        <a:effectLst/>
                        <a:latin typeface="Montaser Arabic" panose="020B0604020202020204" charset="-78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924201"/>
                  </a:ext>
                </a:extLst>
              </a:tr>
              <a:tr h="78373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Servicios a Entidades </a:t>
                      </a:r>
                      <a:endParaRPr lang="es-ES" sz="2000" kern="0" dirty="0">
                        <a:solidFill>
                          <a:srgbClr val="F1960F"/>
                        </a:solidFill>
                        <a:effectLst/>
                        <a:latin typeface="Abril Fatface" panose="02000503000000020003" pitchFamily="2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(por Formación)</a:t>
                      </a:r>
                      <a:endParaRPr lang="es-ES" sz="2000" kern="0" dirty="0">
                        <a:solidFill>
                          <a:srgbClr val="F1960F"/>
                        </a:solidFill>
                        <a:effectLst/>
                        <a:latin typeface="Abril Fatface" panose="02000503000000020003" pitchFamily="2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58292€</a:t>
                      </a:r>
                      <a:endParaRPr lang="es-ES" sz="2000" kern="0" dirty="0">
                        <a:solidFill>
                          <a:srgbClr val="808000"/>
                        </a:solidFill>
                        <a:effectLst/>
                        <a:latin typeface="Montaser Arabic" panose="020B0604020202020204" charset="-78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6231120"/>
                  </a:ext>
                </a:extLst>
              </a:tr>
              <a:tr h="32987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0">
                        <a:solidFill>
                          <a:srgbClr val="F1960F"/>
                        </a:solidFill>
                        <a:effectLst/>
                        <a:latin typeface="Abril Fatface" panose="02000503000000020003" pitchFamily="2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0" dirty="0">
                        <a:solidFill>
                          <a:srgbClr val="808000"/>
                        </a:solidFill>
                        <a:effectLst/>
                        <a:latin typeface="Montaser Arabic" panose="020B0604020202020204" charset="-78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2123833"/>
                  </a:ext>
                </a:extLst>
              </a:tr>
              <a:tr h="78373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Servicios a Entidades </a:t>
                      </a:r>
                      <a:endParaRPr lang="es-ES" sz="2000" kern="0">
                        <a:solidFill>
                          <a:srgbClr val="F1960F"/>
                        </a:solidFill>
                        <a:effectLst/>
                        <a:latin typeface="Abril Fatface" panose="02000503000000020003" pitchFamily="2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(por Asesoría y otros)</a:t>
                      </a:r>
                      <a:endParaRPr lang="es-ES" sz="2000" kern="0">
                        <a:solidFill>
                          <a:srgbClr val="F1960F"/>
                        </a:solidFill>
                        <a:effectLst/>
                        <a:latin typeface="Abril Fatface" panose="02000503000000020003" pitchFamily="2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2950€</a:t>
                      </a:r>
                      <a:endParaRPr lang="es-ES" sz="2000" kern="0" dirty="0">
                        <a:solidFill>
                          <a:srgbClr val="808000"/>
                        </a:solidFill>
                        <a:effectLst/>
                        <a:latin typeface="Montaser Arabic" panose="020B0604020202020204" charset="-78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8906981"/>
                  </a:ext>
                </a:extLst>
              </a:tr>
              <a:tr h="32987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0">
                        <a:solidFill>
                          <a:srgbClr val="F1960F"/>
                        </a:solidFill>
                        <a:effectLst/>
                        <a:latin typeface="Abril Fatface" panose="02000503000000020003" pitchFamily="2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kern="0" dirty="0">
                        <a:solidFill>
                          <a:srgbClr val="808000"/>
                        </a:solidFill>
                        <a:effectLst/>
                        <a:latin typeface="Montaser Arabic" panose="020B0604020202020204" charset="-78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967372"/>
                  </a:ext>
                </a:extLst>
              </a:tr>
              <a:tr h="32987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Ingresos varios </a:t>
                      </a:r>
                      <a:endParaRPr lang="es-ES" sz="2000" kern="0">
                        <a:solidFill>
                          <a:srgbClr val="F1960F"/>
                        </a:solidFill>
                        <a:effectLst/>
                        <a:latin typeface="Abril Fatface" panose="02000503000000020003" pitchFamily="2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1700,86€</a:t>
                      </a:r>
                      <a:endParaRPr lang="es-ES" sz="2000" kern="0" dirty="0">
                        <a:solidFill>
                          <a:srgbClr val="808000"/>
                        </a:solidFill>
                        <a:effectLst/>
                        <a:latin typeface="Montaser Arabic" panose="020B0604020202020204" charset="-78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9238776"/>
                  </a:ext>
                </a:extLst>
              </a:tr>
            </a:tbl>
          </a:graphicData>
        </a:graphic>
      </p:graphicFrame>
      <p:sp>
        <p:nvSpPr>
          <p:cNvPr id="16" name="Freeform 18">
            <a:extLst>
              <a:ext uri="{FF2B5EF4-FFF2-40B4-BE49-F238E27FC236}">
                <a16:creationId xmlns:a16="http://schemas.microsoft.com/office/drawing/2014/main" id="{8AC0327A-C724-7BAE-C462-6DE91B85540E}"/>
              </a:ext>
            </a:extLst>
          </p:cNvPr>
          <p:cNvSpPr/>
          <p:nvPr/>
        </p:nvSpPr>
        <p:spPr>
          <a:xfrm>
            <a:off x="8560001" y="7796582"/>
            <a:ext cx="6898546" cy="1620164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73A18C0-CE59-6A79-C998-779C25AF53BA}"/>
              </a:ext>
            </a:extLst>
          </p:cNvPr>
          <p:cNvSpPr txBox="1"/>
          <p:nvPr/>
        </p:nvSpPr>
        <p:spPr>
          <a:xfrm>
            <a:off x="9601202" y="7661764"/>
            <a:ext cx="5131388" cy="1929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dirty="0">
              <a:solidFill>
                <a:prstClr val="black"/>
              </a:solidFill>
              <a:latin typeface="Montaser Arabic" panose="020B0604020202020204" charset="-78"/>
              <a:cs typeface="Montaser Arabic" panose="020B0604020202020204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Respecto al año 2024, se han incrementado los ingresos derivados exclusivamente de la colegiación en un 4,7 %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390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D2844-E0BC-FC3F-BF3E-9BA307750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CB9055B5-4378-F0D4-C746-66B9E5D541FD}"/>
              </a:ext>
            </a:extLst>
          </p:cNvPr>
          <p:cNvSpPr/>
          <p:nvPr/>
        </p:nvSpPr>
        <p:spPr>
          <a:xfrm rot="16200000">
            <a:off x="13085802" y="5031765"/>
            <a:ext cx="8724899" cy="1785567"/>
          </a:xfrm>
          <a:prstGeom prst="roundRect">
            <a:avLst/>
          </a:prstGeom>
          <a:solidFill>
            <a:srgbClr val="FADAAC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854ABEE6-BB76-DE03-C6C8-813ABBE3F29F}"/>
              </a:ext>
            </a:extLst>
          </p:cNvPr>
          <p:cNvSpPr/>
          <p:nvPr/>
        </p:nvSpPr>
        <p:spPr>
          <a:xfrm>
            <a:off x="-197878" y="-53490"/>
            <a:ext cx="18538912" cy="1785567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D5F533EC-3578-E521-22D1-00B17E41F1E3}"/>
              </a:ext>
            </a:extLst>
          </p:cNvPr>
          <p:cNvSpPr/>
          <p:nvPr/>
        </p:nvSpPr>
        <p:spPr>
          <a:xfrm>
            <a:off x="15508002" y="455624"/>
            <a:ext cx="2442746" cy="1785567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E7926299-DF7C-8DD3-AAD1-DA4DD6048E89}"/>
              </a:ext>
            </a:extLst>
          </p:cNvPr>
          <p:cNvSpPr txBox="1"/>
          <p:nvPr/>
        </p:nvSpPr>
        <p:spPr>
          <a:xfrm>
            <a:off x="2521209" y="-218282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RESULTADO ECONÓMICO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4715F5C-B8A3-DF42-7BAC-EB8751F7117D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209A194-AA9D-8C46-EB0D-ACBE98491B6E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6F12D31-C88E-1C5C-EB19-8B0700DF977F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45EB404A-6979-FC55-DCC9-657E7926B97A}"/>
              </a:ext>
            </a:extLst>
          </p:cNvPr>
          <p:cNvSpPr/>
          <p:nvPr/>
        </p:nvSpPr>
        <p:spPr>
          <a:xfrm rot="2700000">
            <a:off x="15626887" y="1266373"/>
            <a:ext cx="2110500" cy="2110502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B9AB65A0-F945-4BA9-4985-77021692E4AC}"/>
              </a:ext>
            </a:extLst>
          </p:cNvPr>
          <p:cNvSpPr/>
          <p:nvPr/>
        </p:nvSpPr>
        <p:spPr>
          <a:xfrm rot="19044087">
            <a:off x="17185847" y="344649"/>
            <a:ext cx="1769326" cy="1925544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AED780E7-F08A-BD0E-64D3-5425FF61ACCC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866116B-DA05-A4F0-1525-61A436EED744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1960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4DE3648-3E10-4518-E24B-D966E7DE4D26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19">
            <a:extLst>
              <a:ext uri="{FF2B5EF4-FFF2-40B4-BE49-F238E27FC236}">
                <a16:creationId xmlns:a16="http://schemas.microsoft.com/office/drawing/2014/main" id="{4B3A3FBE-E9FA-6C21-59F1-839FEAD78D4B}"/>
              </a:ext>
            </a:extLst>
          </p:cNvPr>
          <p:cNvSpPr txBox="1"/>
          <p:nvPr/>
        </p:nvSpPr>
        <p:spPr>
          <a:xfrm rot="16200000">
            <a:off x="10602733" y="5440678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Ingresos </a:t>
            </a:r>
          </a:p>
        </p:txBody>
      </p:sp>
      <p:sp>
        <p:nvSpPr>
          <p:cNvPr id="29" name="Freeform 12">
            <a:extLst>
              <a:ext uri="{FF2B5EF4-FFF2-40B4-BE49-F238E27FC236}">
                <a16:creationId xmlns:a16="http://schemas.microsoft.com/office/drawing/2014/main" id="{F910B937-17B8-721C-AFC0-D8F15FEA401D}"/>
              </a:ext>
            </a:extLst>
          </p:cNvPr>
          <p:cNvSpPr/>
          <p:nvPr/>
        </p:nvSpPr>
        <p:spPr>
          <a:xfrm rot="2814499">
            <a:off x="3771748" y="4285014"/>
            <a:ext cx="10359581" cy="1113371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2" name="Freeform 12">
            <a:extLst>
              <a:ext uri="{FF2B5EF4-FFF2-40B4-BE49-F238E27FC236}">
                <a16:creationId xmlns:a16="http://schemas.microsoft.com/office/drawing/2014/main" id="{B8EBF2DE-F28D-A814-9AB9-37C555A22334}"/>
              </a:ext>
            </a:extLst>
          </p:cNvPr>
          <p:cNvSpPr/>
          <p:nvPr/>
        </p:nvSpPr>
        <p:spPr>
          <a:xfrm rot="8199501">
            <a:off x="13131856" y="3640508"/>
            <a:ext cx="5143529" cy="5431528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id="{CB486DC8-050A-986E-0DE3-99E34114A3DF}"/>
              </a:ext>
            </a:extLst>
          </p:cNvPr>
          <p:cNvSpPr/>
          <p:nvPr/>
        </p:nvSpPr>
        <p:spPr>
          <a:xfrm>
            <a:off x="9301534" y="2232349"/>
            <a:ext cx="6362932" cy="2980030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C7C2FE6-B55D-4517-9F2D-61EC33209894}"/>
              </a:ext>
            </a:extLst>
          </p:cNvPr>
          <p:cNvSpPr txBox="1"/>
          <p:nvPr/>
        </p:nvSpPr>
        <p:spPr>
          <a:xfrm>
            <a:off x="9845090" y="2006646"/>
            <a:ext cx="513138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dirty="0">
              <a:solidFill>
                <a:prstClr val="black"/>
              </a:solidFill>
              <a:latin typeface="Montaser Arabic" panose="020B0604020202020204" charset="-78"/>
              <a:cs typeface="Montaser Arabic" panose="020B0604020202020204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El conjunto de ingresos por servicios diversos muestra una evolución global con oscilaciones entre partidas, lo que refleja cambios </a:t>
            </a:r>
            <a:r>
              <a:rPr kumimoji="0" lang="es-E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en la 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demanda de determinados servicios.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>
              <a:solidFill>
                <a:prstClr val="black"/>
              </a:solidFill>
              <a:latin typeface="Montaser Arabic" panose="020B0604020202020204" charset="-78"/>
              <a:cs typeface="Montaser Arabic" panose="020B0604020202020204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En términos agregados, el ejercicio 2025 registra un ligero repunte respecto a 2024, aunque sin alcanzar los niveles máximos observados en 2023. </a:t>
            </a:r>
            <a:endParaRPr lang="es-ES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7F9D15B7-A2BF-93F9-AC30-AF6EE8BE06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073021"/>
              </p:ext>
            </p:extLst>
          </p:nvPr>
        </p:nvGraphicFramePr>
        <p:xfrm>
          <a:off x="558581" y="3500325"/>
          <a:ext cx="8512997" cy="5404712"/>
        </p:xfrm>
        <a:graphic>
          <a:graphicData uri="http://schemas.openxmlformats.org/drawingml/2006/table">
            <a:tbl>
              <a:tblPr firstRow="1" firstCol="1" bandRow="1"/>
              <a:tblGrid>
                <a:gridCol w="3064473">
                  <a:extLst>
                    <a:ext uri="{9D8B030D-6E8A-4147-A177-3AD203B41FA5}">
                      <a16:colId xmlns:a16="http://schemas.microsoft.com/office/drawing/2014/main" val="1713519888"/>
                    </a:ext>
                  </a:extLst>
                </a:gridCol>
                <a:gridCol w="1405764">
                  <a:extLst>
                    <a:ext uri="{9D8B030D-6E8A-4147-A177-3AD203B41FA5}">
                      <a16:colId xmlns:a16="http://schemas.microsoft.com/office/drawing/2014/main" val="3995928902"/>
                    </a:ext>
                  </a:extLst>
                </a:gridCol>
                <a:gridCol w="1405764">
                  <a:extLst>
                    <a:ext uri="{9D8B030D-6E8A-4147-A177-3AD203B41FA5}">
                      <a16:colId xmlns:a16="http://schemas.microsoft.com/office/drawing/2014/main" val="2226637771"/>
                    </a:ext>
                  </a:extLst>
                </a:gridCol>
                <a:gridCol w="1208206">
                  <a:extLst>
                    <a:ext uri="{9D8B030D-6E8A-4147-A177-3AD203B41FA5}">
                      <a16:colId xmlns:a16="http://schemas.microsoft.com/office/drawing/2014/main" val="3372263360"/>
                    </a:ext>
                  </a:extLst>
                </a:gridCol>
                <a:gridCol w="1428790">
                  <a:extLst>
                    <a:ext uri="{9D8B030D-6E8A-4147-A177-3AD203B41FA5}">
                      <a16:colId xmlns:a16="http://schemas.microsoft.com/office/drawing/2014/main" val="2879645961"/>
                    </a:ext>
                  </a:extLst>
                </a:gridCol>
              </a:tblGrid>
              <a:tr h="52733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Ingresos por servicios diversos    </a:t>
                      </a:r>
                      <a:r>
                        <a:rPr lang="es-ES" sz="12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     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2024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2023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Variación 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4146124"/>
                  </a:ext>
                </a:extLst>
              </a:tr>
              <a:tr h="30892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152.180,51  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145.358,62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158.962,65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1" kern="0" cap="small" dirty="0">
                          <a:solidFill>
                            <a:srgbClr val="E97132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         4,27 %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838373"/>
                  </a:ext>
                </a:extLst>
              </a:tr>
              <a:tr h="415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E97132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Subvenciones (CTSV)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4.000,00  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4.000,00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0,00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0" dirty="0">
                          <a:solidFill>
                            <a:srgbClr val="E97132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       +4.000,00 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6276959"/>
                  </a:ext>
                </a:extLst>
              </a:tr>
              <a:tr h="2743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E97132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Inscripciones a Cursos 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49.185,70  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47.138,00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52.925,00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0" dirty="0">
                          <a:solidFill>
                            <a:srgbClr val="E97132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    7,07 %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14051"/>
                  </a:ext>
                </a:extLst>
              </a:tr>
              <a:tr h="308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E97132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Becas de formación a colegiados/as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-905,50  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-525,00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-984,00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0" dirty="0">
                          <a:solidFill>
                            <a:srgbClr val="E97132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  7,98 %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8867567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E97132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Lista de Intervención Profesional LIPAI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9.441,00  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12.561,50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11.182,25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0" dirty="0">
                          <a:solidFill>
                            <a:srgbClr val="E97132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   15,57 %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1345413"/>
                  </a:ext>
                </a:extLst>
              </a:tr>
              <a:tr h="626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E97132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Certificados Digitales/Ingresos varios/Peritos/Suscripciones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540,00  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752,33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485,00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0" dirty="0">
                          <a:solidFill>
                            <a:srgbClr val="E97132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11,34 %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588875"/>
                  </a:ext>
                </a:extLst>
              </a:tr>
              <a:tr h="415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E97132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Patrocinios 7ª Gala de Trabajo Social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25.300,00  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12.800,00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10.000,00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0" dirty="0">
                          <a:solidFill>
                            <a:srgbClr val="E97132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153,00 %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21205"/>
                  </a:ext>
                </a:extLst>
              </a:tr>
              <a:tr h="415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E97132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Ingresos por formación en el empleo (bonificación)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1.105,00  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1.750,19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0" dirty="0">
                          <a:solidFill>
                            <a:srgbClr val="E97132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    36,86 % 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5594534"/>
                  </a:ext>
                </a:extLst>
              </a:tr>
              <a:tr h="308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E97132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Venta publicaciones del Colegio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571,45  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2.256,50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s-ES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898508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E97132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Servicios a Entidades / Administración (por Formación)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58.292,00  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56.367,29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53.647,57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0" dirty="0">
                          <a:solidFill>
                            <a:srgbClr val="E97132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8,66 %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486536"/>
                  </a:ext>
                </a:extLst>
              </a:tr>
              <a:tr h="467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E97132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Servicios a Entidades / Administración (por Asesoría y otros)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2.950,00  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10.000,00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29.680,00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0" dirty="0">
                          <a:solidFill>
                            <a:srgbClr val="E97132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   90,06 %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36" marR="491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9713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9085544"/>
                  </a:ext>
                </a:extLst>
              </a:tr>
            </a:tbl>
          </a:graphicData>
        </a:graphic>
      </p:graphicFrame>
      <p:sp>
        <p:nvSpPr>
          <p:cNvPr id="20" name="Freeform 18">
            <a:extLst>
              <a:ext uri="{FF2B5EF4-FFF2-40B4-BE49-F238E27FC236}">
                <a16:creationId xmlns:a16="http://schemas.microsoft.com/office/drawing/2014/main" id="{F4CC9980-EDED-3789-EA90-B7A7D4088FA5}"/>
              </a:ext>
            </a:extLst>
          </p:cNvPr>
          <p:cNvSpPr/>
          <p:nvPr/>
        </p:nvSpPr>
        <p:spPr>
          <a:xfrm>
            <a:off x="9274505" y="5486948"/>
            <a:ext cx="6362932" cy="1885387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s-E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E90C44F-BD24-463F-3DD5-97297CD9947D}"/>
              </a:ext>
            </a:extLst>
          </p:cNvPr>
          <p:cNvSpPr txBox="1"/>
          <p:nvPr/>
        </p:nvSpPr>
        <p:spPr>
          <a:xfrm>
            <a:off x="9861971" y="5289988"/>
            <a:ext cx="513138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dirty="0">
              <a:solidFill>
                <a:prstClr val="black"/>
              </a:solidFill>
              <a:latin typeface="Montaser Arabic" panose="020B0604020202020204" charset="-78"/>
              <a:cs typeface="Montaser Arabic" panose="020B0604020202020204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Destaca especialmente el importante incremento de los patrocinios vinculados a la 7.ª Gala de Trabajo Social. Asimismo, las acciones formativas prestados a entidades y administraciones mantienen una tendencia claramente ascendente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. </a:t>
            </a: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Freeform 18">
            <a:extLst>
              <a:ext uri="{FF2B5EF4-FFF2-40B4-BE49-F238E27FC236}">
                <a16:creationId xmlns:a16="http://schemas.microsoft.com/office/drawing/2014/main" id="{7AD979AA-A0CF-F457-D009-7FF39CCFAF5C}"/>
              </a:ext>
            </a:extLst>
          </p:cNvPr>
          <p:cNvSpPr/>
          <p:nvPr/>
        </p:nvSpPr>
        <p:spPr>
          <a:xfrm>
            <a:off x="9284299" y="7677648"/>
            <a:ext cx="6362932" cy="1785104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s-E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0DE1590-13B9-7DD3-5A73-52B8B6C5A1DC}"/>
              </a:ext>
            </a:extLst>
          </p:cNvPr>
          <p:cNvSpPr txBox="1"/>
          <p:nvPr/>
        </p:nvSpPr>
        <p:spPr>
          <a:xfrm>
            <a:off x="9861971" y="7489511"/>
            <a:ext cx="513138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dirty="0">
              <a:solidFill>
                <a:prstClr val="black"/>
              </a:solidFill>
              <a:latin typeface="Montaser Arabic" panose="020B0604020202020204" charset="-78"/>
              <a:cs typeface="Montaser Arabic" panose="020B0604020202020204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Por el contrario, se observa una reducción acusada en los ingresos por servicios de asesoría.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También </a:t>
            </a:r>
            <a:r>
              <a:rPr lang="es-ES" dirty="0">
                <a:solidFill>
                  <a:prstClr val="black"/>
                </a:solidFill>
                <a:latin typeface="Montaser Arabic" panose="020B0604020202020204" charset="-78"/>
                <a:cs typeface="Montaser Arabic" panose="020B0604020202020204" charset="-78"/>
              </a:rPr>
              <a:t>desciende la actividad 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derivada del LIPAI. </a:t>
            </a:r>
          </a:p>
        </p:txBody>
      </p:sp>
    </p:spTree>
    <p:extLst>
      <p:ext uri="{BB962C8B-B14F-4D97-AF65-F5344CB8AC3E}">
        <p14:creationId xmlns:p14="http://schemas.microsoft.com/office/powerpoint/2010/main" val="40059634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94D31-029F-D938-1D0C-EDCA061A5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9D46ECA3-8DF5-E40D-1F66-4872EBA631FF}"/>
              </a:ext>
            </a:extLst>
          </p:cNvPr>
          <p:cNvSpPr/>
          <p:nvPr/>
        </p:nvSpPr>
        <p:spPr>
          <a:xfrm rot="16200000">
            <a:off x="12987057" y="5130510"/>
            <a:ext cx="8915401" cy="1778578"/>
          </a:xfrm>
          <a:prstGeom prst="roundRect">
            <a:avLst/>
          </a:prstGeom>
          <a:solidFill>
            <a:srgbClr val="FADAAC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BC18E79E-45FA-FF7B-7F24-C97C7E36D304}"/>
              </a:ext>
            </a:extLst>
          </p:cNvPr>
          <p:cNvSpPr/>
          <p:nvPr/>
        </p:nvSpPr>
        <p:spPr>
          <a:xfrm>
            <a:off x="-197878" y="-53490"/>
            <a:ext cx="18538912" cy="1785567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4387C958-DA18-229E-0EC9-297A889F2E04}"/>
              </a:ext>
            </a:extLst>
          </p:cNvPr>
          <p:cNvSpPr/>
          <p:nvPr/>
        </p:nvSpPr>
        <p:spPr>
          <a:xfrm>
            <a:off x="15808526" y="455624"/>
            <a:ext cx="2142222" cy="1524007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9F4D5711-1E8A-36CD-CEC2-0B09A7BDF6E2}"/>
              </a:ext>
            </a:extLst>
          </p:cNvPr>
          <p:cNvSpPr txBox="1"/>
          <p:nvPr/>
        </p:nvSpPr>
        <p:spPr>
          <a:xfrm>
            <a:off x="2521209" y="-218282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RESULTADO ECONÓMICO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3910BF7-27BD-07F7-3552-0C26574CE6AE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20CA036-EEA1-F22F-AD97-AFC5498A1044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5401596-B3FE-C976-0F54-C9F737C3B1ED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449B2D9F-03A6-828F-CCE0-D88432BA3084}"/>
              </a:ext>
            </a:extLst>
          </p:cNvPr>
          <p:cNvSpPr/>
          <p:nvPr/>
        </p:nvSpPr>
        <p:spPr>
          <a:xfrm rot="2746385">
            <a:off x="16251057" y="1209841"/>
            <a:ext cx="1665707" cy="1739288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5521124B-2A61-8AD1-8C93-9FD828683727}"/>
              </a:ext>
            </a:extLst>
          </p:cNvPr>
          <p:cNvSpPr/>
          <p:nvPr/>
        </p:nvSpPr>
        <p:spPr>
          <a:xfrm rot="19044087">
            <a:off x="17231912" y="326690"/>
            <a:ext cx="1649082" cy="1753235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FBF5916B-206A-DDF2-429E-B12F87205F57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C21E275-0613-1D88-BAE2-3D1DFA65B5A1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1960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66205A1-7C12-DE8E-FFB2-34DDF6056377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AutoShape 5">
            <a:extLst>
              <a:ext uri="{FF2B5EF4-FFF2-40B4-BE49-F238E27FC236}">
                <a16:creationId xmlns:a16="http://schemas.microsoft.com/office/drawing/2014/main" id="{B7658AB3-0E61-4624-3988-71C0722B44D0}"/>
              </a:ext>
            </a:extLst>
          </p:cNvPr>
          <p:cNvSpPr/>
          <p:nvPr/>
        </p:nvSpPr>
        <p:spPr>
          <a:xfrm>
            <a:off x="2305509" y="2043817"/>
            <a:ext cx="3611702" cy="10668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 cap="small" dirty="0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3CAC8DB-E22C-7C58-969D-CC21BE4AD281}"/>
              </a:ext>
            </a:extLst>
          </p:cNvPr>
          <p:cNvSpPr/>
          <p:nvPr/>
        </p:nvSpPr>
        <p:spPr>
          <a:xfrm>
            <a:off x="6103861" y="4845766"/>
            <a:ext cx="2644719" cy="914400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AutoShape 5">
            <a:extLst>
              <a:ext uri="{FF2B5EF4-FFF2-40B4-BE49-F238E27FC236}">
                <a16:creationId xmlns:a16="http://schemas.microsoft.com/office/drawing/2014/main" id="{D7DE3019-4DF4-468A-1F6E-2BE35FB4A8DA}"/>
              </a:ext>
            </a:extLst>
          </p:cNvPr>
          <p:cNvSpPr/>
          <p:nvPr/>
        </p:nvSpPr>
        <p:spPr>
          <a:xfrm>
            <a:off x="2321162" y="3258201"/>
            <a:ext cx="3628301" cy="1259686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/>
          </a:p>
        </p:txBody>
      </p:sp>
      <p:sp>
        <p:nvSpPr>
          <p:cNvPr id="16" name="AutoShape 5">
            <a:extLst>
              <a:ext uri="{FF2B5EF4-FFF2-40B4-BE49-F238E27FC236}">
                <a16:creationId xmlns:a16="http://schemas.microsoft.com/office/drawing/2014/main" id="{A2689F14-57CD-EDF1-6400-1A7A9545F7F4}"/>
              </a:ext>
            </a:extLst>
          </p:cNvPr>
          <p:cNvSpPr/>
          <p:nvPr/>
        </p:nvSpPr>
        <p:spPr>
          <a:xfrm>
            <a:off x="2332945" y="4785207"/>
            <a:ext cx="3611702" cy="10668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 dirty="0"/>
          </a:p>
        </p:txBody>
      </p:sp>
      <p:sp>
        <p:nvSpPr>
          <p:cNvPr id="17" name="AutoShape 5">
            <a:extLst>
              <a:ext uri="{FF2B5EF4-FFF2-40B4-BE49-F238E27FC236}">
                <a16:creationId xmlns:a16="http://schemas.microsoft.com/office/drawing/2014/main" id="{9AFBA401-BB80-E943-B861-FAF61AC2C06C}"/>
              </a:ext>
            </a:extLst>
          </p:cNvPr>
          <p:cNvSpPr/>
          <p:nvPr/>
        </p:nvSpPr>
        <p:spPr>
          <a:xfrm>
            <a:off x="6242398" y="8867392"/>
            <a:ext cx="2644719" cy="1066800"/>
          </a:xfrm>
          <a:prstGeom prst="rect">
            <a:avLst/>
          </a:prstGeom>
          <a:solidFill>
            <a:srgbClr val="F1960F"/>
          </a:solidFill>
        </p:spPr>
        <p:txBody>
          <a:bodyPr/>
          <a:lstStyle/>
          <a:p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AE7B8F2F-3DFE-5706-56CF-B58995D8CC5D}"/>
              </a:ext>
            </a:extLst>
          </p:cNvPr>
          <p:cNvSpPr/>
          <p:nvPr/>
        </p:nvSpPr>
        <p:spPr>
          <a:xfrm>
            <a:off x="6111357" y="3442952"/>
            <a:ext cx="2644719" cy="914400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E6AF3515-8296-231E-7772-03C6CA3E4FA9}"/>
              </a:ext>
            </a:extLst>
          </p:cNvPr>
          <p:cNvSpPr/>
          <p:nvPr/>
        </p:nvSpPr>
        <p:spPr>
          <a:xfrm>
            <a:off x="6093534" y="2068027"/>
            <a:ext cx="2644719" cy="914400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1EB218CC-D1B8-59B1-F4DB-4E40ABFD8ED3}"/>
              </a:ext>
            </a:extLst>
          </p:cNvPr>
          <p:cNvSpPr/>
          <p:nvPr/>
        </p:nvSpPr>
        <p:spPr>
          <a:xfrm>
            <a:off x="9215036" y="8910127"/>
            <a:ext cx="2644719" cy="914400"/>
          </a:xfrm>
          <a:prstGeom prst="roundRect">
            <a:avLst/>
          </a:prstGeom>
          <a:noFill/>
          <a:ln w="50800">
            <a:solidFill>
              <a:srgbClr val="838B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DB0EB4BE-DA11-E1DE-B538-12D239312ADB}"/>
              </a:ext>
            </a:extLst>
          </p:cNvPr>
          <p:cNvSpPr txBox="1"/>
          <p:nvPr/>
        </p:nvSpPr>
        <p:spPr>
          <a:xfrm rot="16200000">
            <a:off x="10602733" y="5440678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Gastos</a:t>
            </a: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4B7119B-02B5-2226-D02C-32872CA746AB}"/>
              </a:ext>
            </a:extLst>
          </p:cNvPr>
          <p:cNvSpPr txBox="1"/>
          <p:nvPr/>
        </p:nvSpPr>
        <p:spPr>
          <a:xfrm>
            <a:off x="2016313" y="2447965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CONSEJO</a:t>
            </a:r>
            <a:endParaRPr lang="es-ES" sz="24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74B3571-3B85-198E-98EB-526E9089D188}"/>
              </a:ext>
            </a:extLst>
          </p:cNvPr>
          <p:cNvSpPr txBox="1"/>
          <p:nvPr/>
        </p:nvSpPr>
        <p:spPr>
          <a:xfrm>
            <a:off x="2276989" y="3306626"/>
            <a:ext cx="3854450" cy="1132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0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ARRENDAMIENTOS, SUMINISTROS Y REPARACIONES </a:t>
            </a:r>
            <a:endParaRPr lang="es-ES" sz="20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1CEAA39-29A2-8AE9-9B07-1C63C16701EA}"/>
              </a:ext>
            </a:extLst>
          </p:cNvPr>
          <p:cNvSpPr txBox="1"/>
          <p:nvPr/>
        </p:nvSpPr>
        <p:spPr>
          <a:xfrm>
            <a:off x="12204293" y="4181437"/>
            <a:ext cx="2162931" cy="689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3600" b="1" kern="100" cap="all" dirty="0">
                <a:solidFill>
                  <a:schemeClr val="bg1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Total</a:t>
            </a:r>
            <a:r>
              <a:rPr lang="es-ES" sz="36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s-ES" sz="36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BCA57A44-D2CC-D5BA-6102-DB55F0E2BF89}"/>
              </a:ext>
            </a:extLst>
          </p:cNvPr>
          <p:cNvSpPr txBox="1"/>
          <p:nvPr/>
        </p:nvSpPr>
        <p:spPr>
          <a:xfrm>
            <a:off x="5443202" y="2242718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119.240,28 </a:t>
            </a:r>
            <a:r>
              <a:rPr lang="es-ES" sz="2400" b="1" kern="100" cap="all" dirty="0">
                <a:solidFill>
                  <a:srgbClr val="D6840C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s-ES" sz="2400" kern="1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4530597-0904-5368-A4C7-5517B21A246D}"/>
              </a:ext>
            </a:extLst>
          </p:cNvPr>
          <p:cNvSpPr txBox="1"/>
          <p:nvPr/>
        </p:nvSpPr>
        <p:spPr>
          <a:xfrm>
            <a:off x="5465473" y="3691694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85.997,37</a:t>
            </a:r>
            <a:endParaRPr lang="es-ES" sz="2400" kern="100" cap="all" dirty="0">
              <a:solidFill>
                <a:srgbClr val="98B61A"/>
              </a:solidFill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95254A2B-C7C2-25E5-687E-051ABCF90A1A}"/>
              </a:ext>
            </a:extLst>
          </p:cNvPr>
          <p:cNvSpPr txBox="1"/>
          <p:nvPr/>
        </p:nvSpPr>
        <p:spPr>
          <a:xfrm>
            <a:off x="5480713" y="5021682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454.030,01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F59D5BCB-C800-C148-6443-CF5E7C22CBD4}"/>
              </a:ext>
            </a:extLst>
          </p:cNvPr>
          <p:cNvSpPr txBox="1"/>
          <p:nvPr/>
        </p:nvSpPr>
        <p:spPr>
          <a:xfrm>
            <a:off x="8632528" y="9039960"/>
            <a:ext cx="385445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3200" kern="100" cap="all" dirty="0">
                <a:solidFill>
                  <a:srgbClr val="D6840C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968.248,92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3BA2B99-4A11-60DD-DC9A-7205BFAEF820}"/>
              </a:ext>
            </a:extLst>
          </p:cNvPr>
          <p:cNvSpPr txBox="1"/>
          <p:nvPr/>
        </p:nvSpPr>
        <p:spPr>
          <a:xfrm>
            <a:off x="2173731" y="5047925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SUELDOS</a:t>
            </a:r>
            <a:endParaRPr lang="es-ES" sz="24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AutoShape 5">
            <a:extLst>
              <a:ext uri="{FF2B5EF4-FFF2-40B4-BE49-F238E27FC236}">
                <a16:creationId xmlns:a16="http://schemas.microsoft.com/office/drawing/2014/main" id="{CB5B04FC-90FD-9022-1444-A363E3287B68}"/>
              </a:ext>
            </a:extLst>
          </p:cNvPr>
          <p:cNvSpPr/>
          <p:nvPr/>
        </p:nvSpPr>
        <p:spPr>
          <a:xfrm>
            <a:off x="2348185" y="6065622"/>
            <a:ext cx="3611702" cy="10668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39C5BED7-B98A-5589-6BBC-7809360C696A}"/>
              </a:ext>
            </a:extLst>
          </p:cNvPr>
          <p:cNvSpPr/>
          <p:nvPr/>
        </p:nvSpPr>
        <p:spPr>
          <a:xfrm>
            <a:off x="6103861" y="6096277"/>
            <a:ext cx="2644719" cy="914400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BCA7D6BA-6E39-1B08-5DB1-38D80FEFB2A2}"/>
              </a:ext>
            </a:extLst>
          </p:cNvPr>
          <p:cNvSpPr/>
          <p:nvPr/>
        </p:nvSpPr>
        <p:spPr>
          <a:xfrm>
            <a:off x="6182658" y="7445097"/>
            <a:ext cx="2644719" cy="914400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AutoShape 5">
            <a:extLst>
              <a:ext uri="{FF2B5EF4-FFF2-40B4-BE49-F238E27FC236}">
                <a16:creationId xmlns:a16="http://schemas.microsoft.com/office/drawing/2014/main" id="{63037346-59E8-4DA8-8C34-864A2B0AE5C8}"/>
              </a:ext>
            </a:extLst>
          </p:cNvPr>
          <p:cNvSpPr/>
          <p:nvPr/>
        </p:nvSpPr>
        <p:spPr>
          <a:xfrm>
            <a:off x="2363425" y="7368897"/>
            <a:ext cx="3611702" cy="10668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/>
          </a:p>
        </p:txBody>
      </p:sp>
      <p:sp>
        <p:nvSpPr>
          <p:cNvPr id="38" name="AutoShape 5">
            <a:extLst>
              <a:ext uri="{FF2B5EF4-FFF2-40B4-BE49-F238E27FC236}">
                <a16:creationId xmlns:a16="http://schemas.microsoft.com/office/drawing/2014/main" id="{7C565F42-E851-488D-D38F-BCDECE5EFB90}"/>
              </a:ext>
            </a:extLst>
          </p:cNvPr>
          <p:cNvSpPr/>
          <p:nvPr/>
        </p:nvSpPr>
        <p:spPr>
          <a:xfrm>
            <a:off x="9144000" y="1954610"/>
            <a:ext cx="3611702" cy="10668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 cap="small" dirty="0"/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94F875D0-7CFF-F845-C73B-D9BACA732971}"/>
              </a:ext>
            </a:extLst>
          </p:cNvPr>
          <p:cNvSpPr/>
          <p:nvPr/>
        </p:nvSpPr>
        <p:spPr>
          <a:xfrm>
            <a:off x="12878401" y="2061268"/>
            <a:ext cx="2644719" cy="914400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AutoShape 5">
            <a:extLst>
              <a:ext uri="{FF2B5EF4-FFF2-40B4-BE49-F238E27FC236}">
                <a16:creationId xmlns:a16="http://schemas.microsoft.com/office/drawing/2014/main" id="{0E5A1D99-29C5-B359-665C-3F5C48419557}"/>
              </a:ext>
            </a:extLst>
          </p:cNvPr>
          <p:cNvSpPr/>
          <p:nvPr/>
        </p:nvSpPr>
        <p:spPr>
          <a:xfrm>
            <a:off x="9129001" y="3314720"/>
            <a:ext cx="3611702" cy="10668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 cap="small" dirty="0"/>
          </a:p>
        </p:txBody>
      </p:sp>
      <p:sp>
        <p:nvSpPr>
          <p:cNvPr id="41" name="AutoShape 5">
            <a:extLst>
              <a:ext uri="{FF2B5EF4-FFF2-40B4-BE49-F238E27FC236}">
                <a16:creationId xmlns:a16="http://schemas.microsoft.com/office/drawing/2014/main" id="{5F0CADD0-F83E-3AB4-05E5-D15D200D0B0A}"/>
              </a:ext>
            </a:extLst>
          </p:cNvPr>
          <p:cNvSpPr/>
          <p:nvPr/>
        </p:nvSpPr>
        <p:spPr>
          <a:xfrm>
            <a:off x="9155985" y="4744763"/>
            <a:ext cx="3611702" cy="10668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 cap="small" dirty="0"/>
          </a:p>
        </p:txBody>
      </p:sp>
      <p:sp>
        <p:nvSpPr>
          <p:cNvPr id="42" name="AutoShape 5">
            <a:extLst>
              <a:ext uri="{FF2B5EF4-FFF2-40B4-BE49-F238E27FC236}">
                <a16:creationId xmlns:a16="http://schemas.microsoft.com/office/drawing/2014/main" id="{12EC20C3-D5B3-E625-ED55-6464D55A4E21}"/>
              </a:ext>
            </a:extLst>
          </p:cNvPr>
          <p:cNvSpPr/>
          <p:nvPr/>
        </p:nvSpPr>
        <p:spPr>
          <a:xfrm>
            <a:off x="9144000" y="6117567"/>
            <a:ext cx="3611702" cy="10668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 cap="small" dirty="0"/>
          </a:p>
        </p:txBody>
      </p:sp>
      <p:sp>
        <p:nvSpPr>
          <p:cNvPr id="43" name="AutoShape 5">
            <a:extLst>
              <a:ext uri="{FF2B5EF4-FFF2-40B4-BE49-F238E27FC236}">
                <a16:creationId xmlns:a16="http://schemas.microsoft.com/office/drawing/2014/main" id="{27789DA7-5223-D7D1-7631-F2973097B623}"/>
              </a:ext>
            </a:extLst>
          </p:cNvPr>
          <p:cNvSpPr/>
          <p:nvPr/>
        </p:nvSpPr>
        <p:spPr>
          <a:xfrm>
            <a:off x="9129001" y="7407199"/>
            <a:ext cx="3611702" cy="10668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 cap="small" dirty="0"/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C890D2C9-5222-279E-3794-CC5FD0BF4F8A}"/>
              </a:ext>
            </a:extLst>
          </p:cNvPr>
          <p:cNvSpPr/>
          <p:nvPr/>
        </p:nvSpPr>
        <p:spPr>
          <a:xfrm>
            <a:off x="12976841" y="3442952"/>
            <a:ext cx="2644719" cy="914400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6B6BA84C-4DCD-ADCE-7A11-6771D18A0202}"/>
              </a:ext>
            </a:extLst>
          </p:cNvPr>
          <p:cNvSpPr/>
          <p:nvPr/>
        </p:nvSpPr>
        <p:spPr>
          <a:xfrm>
            <a:off x="13008241" y="4845766"/>
            <a:ext cx="2644719" cy="914400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8EE66265-FB77-3A55-F6D0-AE5C97AFB0CE}"/>
              </a:ext>
            </a:extLst>
          </p:cNvPr>
          <p:cNvSpPr/>
          <p:nvPr/>
        </p:nvSpPr>
        <p:spPr>
          <a:xfrm>
            <a:off x="13023481" y="6155667"/>
            <a:ext cx="2644719" cy="914400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8E3B99D8-D868-4B8B-9F13-061D6C511384}"/>
              </a:ext>
            </a:extLst>
          </p:cNvPr>
          <p:cNvSpPr/>
          <p:nvPr/>
        </p:nvSpPr>
        <p:spPr>
          <a:xfrm>
            <a:off x="13023481" y="7521297"/>
            <a:ext cx="2644719" cy="914400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C862FE95-A3B7-F47D-E43C-9C07C95E087B}"/>
              </a:ext>
            </a:extLst>
          </p:cNvPr>
          <p:cNvSpPr txBox="1"/>
          <p:nvPr/>
        </p:nvSpPr>
        <p:spPr>
          <a:xfrm>
            <a:off x="2080993" y="6164581"/>
            <a:ext cx="3854450" cy="915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OTROS SERVICIOS PROFESIONALES </a:t>
            </a:r>
            <a:endParaRPr lang="es-ES" sz="24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5B5DAD17-2623-E746-06F4-0F4F77130D64}"/>
              </a:ext>
            </a:extLst>
          </p:cNvPr>
          <p:cNvSpPr txBox="1"/>
          <p:nvPr/>
        </p:nvSpPr>
        <p:spPr>
          <a:xfrm>
            <a:off x="5506491" y="6317702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124.784,93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F9DAAB4F-744F-D769-896F-1F5163124B55}"/>
              </a:ext>
            </a:extLst>
          </p:cNvPr>
          <p:cNvSpPr txBox="1"/>
          <p:nvPr/>
        </p:nvSpPr>
        <p:spPr>
          <a:xfrm>
            <a:off x="5506491" y="7646660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28.543,34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3B9AB483-BBB2-F61C-1490-7DCBE3580907}"/>
              </a:ext>
            </a:extLst>
          </p:cNvPr>
          <p:cNvSpPr txBox="1"/>
          <p:nvPr/>
        </p:nvSpPr>
        <p:spPr>
          <a:xfrm>
            <a:off x="2173731" y="7460676"/>
            <a:ext cx="3854450" cy="915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GASTOS  ORDINARIOS ACTIVIDAD </a:t>
            </a:r>
            <a:endParaRPr lang="es-ES" sz="24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6B1ADA04-6AAA-D396-6C92-E82BEF20B575}"/>
              </a:ext>
            </a:extLst>
          </p:cNvPr>
          <p:cNvSpPr txBox="1"/>
          <p:nvPr/>
        </p:nvSpPr>
        <p:spPr>
          <a:xfrm>
            <a:off x="12261123" y="2220881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55.155,60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11AB885F-1900-E916-4916-7A78B18A2E8A}"/>
              </a:ext>
            </a:extLst>
          </p:cNvPr>
          <p:cNvSpPr txBox="1"/>
          <p:nvPr/>
        </p:nvSpPr>
        <p:spPr>
          <a:xfrm>
            <a:off x="12273535" y="3669375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40.340,00 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77E26D91-B33F-9DA0-61D0-2445AFA662B7}"/>
              </a:ext>
            </a:extLst>
          </p:cNvPr>
          <p:cNvSpPr txBox="1"/>
          <p:nvPr/>
        </p:nvSpPr>
        <p:spPr>
          <a:xfrm>
            <a:off x="12334971" y="5071266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52.694,35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3DCB6325-34F7-DE21-99A2-9E6E100FD10F}"/>
              </a:ext>
            </a:extLst>
          </p:cNvPr>
          <p:cNvSpPr txBox="1"/>
          <p:nvPr/>
        </p:nvSpPr>
        <p:spPr>
          <a:xfrm>
            <a:off x="12334971" y="6421987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3.018,04 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F27B392D-A61C-C9EC-B398-4C8D7D605A7C}"/>
              </a:ext>
            </a:extLst>
          </p:cNvPr>
          <p:cNvSpPr txBox="1"/>
          <p:nvPr/>
        </p:nvSpPr>
        <p:spPr>
          <a:xfrm>
            <a:off x="12381018" y="7706496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4.445,00 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E0962BD8-3FC9-2B24-58C0-E90AB05D1BDF}"/>
              </a:ext>
            </a:extLst>
          </p:cNvPr>
          <p:cNvSpPr txBox="1"/>
          <p:nvPr/>
        </p:nvSpPr>
        <p:spPr>
          <a:xfrm>
            <a:off x="8969014" y="2066824"/>
            <a:ext cx="3854450" cy="915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OTROS GASTOS SOCIALES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2B1DE150-1F63-ED22-14DB-F5060DF12CBE}"/>
              </a:ext>
            </a:extLst>
          </p:cNvPr>
          <p:cNvSpPr txBox="1"/>
          <p:nvPr/>
        </p:nvSpPr>
        <p:spPr>
          <a:xfrm>
            <a:off x="8984254" y="3619291"/>
            <a:ext cx="3854450" cy="490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SEGUROS 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571AEE1C-ABEF-D55F-3974-FFA448D7D381}"/>
              </a:ext>
            </a:extLst>
          </p:cNvPr>
          <p:cNvSpPr txBox="1"/>
          <p:nvPr/>
        </p:nvSpPr>
        <p:spPr>
          <a:xfrm>
            <a:off x="8969014" y="4838311"/>
            <a:ext cx="3854450" cy="778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0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PUBLICACIONES, INFORMACIÓN Y DIFUSIÓN 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EBCDAC6C-FE10-A4B3-B94A-27B64D57528E}"/>
              </a:ext>
            </a:extLst>
          </p:cNvPr>
          <p:cNvSpPr txBox="1"/>
          <p:nvPr/>
        </p:nvSpPr>
        <p:spPr>
          <a:xfrm>
            <a:off x="8984254" y="6240924"/>
            <a:ext cx="3854450" cy="813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  <a:spcAft>
                <a:spcPts val="800"/>
              </a:spcAft>
              <a:buNone/>
            </a:pPr>
            <a:r>
              <a:rPr lang="es-ES" sz="24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GASTOS </a:t>
            </a:r>
          </a:p>
          <a:p>
            <a:pPr algn="ctr">
              <a:lnSpc>
                <a:spcPts val="2400"/>
              </a:lnSpc>
              <a:spcAft>
                <a:spcPts val="800"/>
              </a:spcAft>
              <a:buNone/>
            </a:pPr>
            <a:r>
              <a:rPr lang="es-ES" sz="24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FINANCIEROS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D79FCCAF-575E-CA03-ACA8-AEA6F6A9F258}"/>
              </a:ext>
            </a:extLst>
          </p:cNvPr>
          <p:cNvSpPr txBox="1"/>
          <p:nvPr/>
        </p:nvSpPr>
        <p:spPr>
          <a:xfrm>
            <a:off x="8984254" y="7532145"/>
            <a:ext cx="3854450" cy="915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PÉRDIDAS POR INCOBRABLES</a:t>
            </a:r>
            <a:endParaRPr lang="es-ES" sz="24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991330CC-00F8-F007-5573-DF71061F997B}"/>
              </a:ext>
            </a:extLst>
          </p:cNvPr>
          <p:cNvSpPr txBox="1"/>
          <p:nvPr/>
        </p:nvSpPr>
        <p:spPr>
          <a:xfrm>
            <a:off x="6423551" y="9055954"/>
            <a:ext cx="2162931" cy="689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3600" b="1" kern="100" cap="all" dirty="0">
                <a:solidFill>
                  <a:schemeClr val="bg1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Total</a:t>
            </a:r>
            <a:r>
              <a:rPr lang="es-ES" sz="36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s-ES" sz="36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7392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22260-DB0A-7CBD-5929-F545A4757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Imagen 83">
            <a:extLst>
              <a:ext uri="{FF2B5EF4-FFF2-40B4-BE49-F238E27FC236}">
                <a16:creationId xmlns:a16="http://schemas.microsoft.com/office/drawing/2014/main" id="{25603DED-A6C7-B526-976A-0493E87CC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434" y="2309998"/>
            <a:ext cx="7837178" cy="7065362"/>
          </a:xfrm>
          <a:prstGeom prst="rect">
            <a:avLst/>
          </a:prstGeom>
        </p:spPr>
      </p:pic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3B9E4C2D-E410-314B-F680-63DBDCB90DDC}"/>
              </a:ext>
            </a:extLst>
          </p:cNvPr>
          <p:cNvSpPr/>
          <p:nvPr/>
        </p:nvSpPr>
        <p:spPr>
          <a:xfrm rot="16200000">
            <a:off x="13085802" y="5031765"/>
            <a:ext cx="8724899" cy="1785567"/>
          </a:xfrm>
          <a:prstGeom prst="roundRect">
            <a:avLst/>
          </a:prstGeom>
          <a:solidFill>
            <a:srgbClr val="FADAAC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037E49F0-0DDB-7B2D-E55F-5244D58163AA}"/>
              </a:ext>
            </a:extLst>
          </p:cNvPr>
          <p:cNvSpPr/>
          <p:nvPr/>
        </p:nvSpPr>
        <p:spPr>
          <a:xfrm>
            <a:off x="-197878" y="-53490"/>
            <a:ext cx="18538912" cy="1785567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38E8F111-2890-AF59-8CE0-115049D83C98}"/>
              </a:ext>
            </a:extLst>
          </p:cNvPr>
          <p:cNvSpPr/>
          <p:nvPr/>
        </p:nvSpPr>
        <p:spPr>
          <a:xfrm>
            <a:off x="15808526" y="455624"/>
            <a:ext cx="2142222" cy="1524007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A8161417-A8B8-92DC-F77A-FCDC8194745F}"/>
              </a:ext>
            </a:extLst>
          </p:cNvPr>
          <p:cNvSpPr txBox="1"/>
          <p:nvPr/>
        </p:nvSpPr>
        <p:spPr>
          <a:xfrm>
            <a:off x="2521209" y="-218282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RESULTADO ECONÓMICO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701B41D-9291-8A47-82E6-EE6BE9F0DEA5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1211DD3-64AF-AAC2-03F9-462145D76E8B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19E31B7-E779-A69C-801C-3431B065E064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346B629D-33C6-7EA4-8F6E-9281F5A7708E}"/>
              </a:ext>
            </a:extLst>
          </p:cNvPr>
          <p:cNvSpPr/>
          <p:nvPr/>
        </p:nvSpPr>
        <p:spPr>
          <a:xfrm rot="2746385">
            <a:off x="16218240" y="1221225"/>
            <a:ext cx="1665707" cy="1739288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DE31DCD3-16C0-2B7C-20A1-476DC6871A0F}"/>
              </a:ext>
            </a:extLst>
          </p:cNvPr>
          <p:cNvSpPr/>
          <p:nvPr/>
        </p:nvSpPr>
        <p:spPr>
          <a:xfrm rot="19044087">
            <a:off x="17185847" y="344649"/>
            <a:ext cx="1769326" cy="1925544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334C74BB-35A7-34B2-74DC-18BB32E3E2F2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1C23B61-CF66-CCF2-14FC-E2E610661A5E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1960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79017C0-C105-FD3F-4F29-FE2E3A675416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19">
            <a:extLst>
              <a:ext uri="{FF2B5EF4-FFF2-40B4-BE49-F238E27FC236}">
                <a16:creationId xmlns:a16="http://schemas.microsoft.com/office/drawing/2014/main" id="{64BEEDDA-D112-E566-99BB-50A4B25C0476}"/>
              </a:ext>
            </a:extLst>
          </p:cNvPr>
          <p:cNvSpPr txBox="1"/>
          <p:nvPr/>
        </p:nvSpPr>
        <p:spPr>
          <a:xfrm rot="16200000">
            <a:off x="10602733" y="5440678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Gastos</a:t>
            </a: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D9968776-7A8B-8F34-4CA1-109C4F8DCF7F}"/>
              </a:ext>
            </a:extLst>
          </p:cNvPr>
          <p:cNvSpPr txBox="1"/>
          <p:nvPr/>
        </p:nvSpPr>
        <p:spPr>
          <a:xfrm>
            <a:off x="6423551" y="9055954"/>
            <a:ext cx="2162931" cy="689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3600" b="1" kern="100" cap="all" dirty="0">
                <a:solidFill>
                  <a:schemeClr val="bg1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Total</a:t>
            </a:r>
            <a:r>
              <a:rPr lang="es-ES" sz="36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s-ES" sz="36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0" name="Freeform 12">
            <a:extLst>
              <a:ext uri="{FF2B5EF4-FFF2-40B4-BE49-F238E27FC236}">
                <a16:creationId xmlns:a16="http://schemas.microsoft.com/office/drawing/2014/main" id="{C7A32C01-00EA-1825-1FEE-00E637A37ACB}"/>
              </a:ext>
            </a:extLst>
          </p:cNvPr>
          <p:cNvSpPr/>
          <p:nvPr/>
        </p:nvSpPr>
        <p:spPr>
          <a:xfrm rot="8133819">
            <a:off x="12770498" y="4539514"/>
            <a:ext cx="4205687" cy="4248289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1" name="Freeform 12">
            <a:extLst>
              <a:ext uri="{FF2B5EF4-FFF2-40B4-BE49-F238E27FC236}">
                <a16:creationId xmlns:a16="http://schemas.microsoft.com/office/drawing/2014/main" id="{0A5B912E-990A-8BF2-4A9A-21DCDF515AC9}"/>
              </a:ext>
            </a:extLst>
          </p:cNvPr>
          <p:cNvSpPr/>
          <p:nvPr/>
        </p:nvSpPr>
        <p:spPr>
          <a:xfrm rot="13678671">
            <a:off x="10132343" y="7104824"/>
            <a:ext cx="4168775" cy="4642505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7" name="Freeform 18">
            <a:extLst>
              <a:ext uri="{FF2B5EF4-FFF2-40B4-BE49-F238E27FC236}">
                <a16:creationId xmlns:a16="http://schemas.microsoft.com/office/drawing/2014/main" id="{4C530BB3-92A9-5DBE-2C39-41FCEEA0F8B9}"/>
              </a:ext>
            </a:extLst>
          </p:cNvPr>
          <p:cNvSpPr/>
          <p:nvPr/>
        </p:nvSpPr>
        <p:spPr>
          <a:xfrm>
            <a:off x="426019" y="4204378"/>
            <a:ext cx="5997532" cy="4511051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DA9675B4-17F4-D02A-90DF-EDF036374C47}"/>
              </a:ext>
            </a:extLst>
          </p:cNvPr>
          <p:cNvSpPr txBox="1"/>
          <p:nvPr/>
        </p:nvSpPr>
        <p:spPr>
          <a:xfrm>
            <a:off x="799468" y="4204379"/>
            <a:ext cx="5116366" cy="4370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dirty="0">
              <a:solidFill>
                <a:prstClr val="black"/>
              </a:solidFill>
              <a:latin typeface="Montaser Arabic" panose="020B0604020202020204" charset="-78"/>
              <a:cs typeface="Montaser Arabic" panose="020B0604020202020204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s-ES" sz="2000" dirty="0">
                <a:solidFill>
                  <a:prstClr val="black"/>
                </a:solidFill>
                <a:latin typeface="Montaser Arabic" panose="020B0604020202020204" charset="-78"/>
                <a:cs typeface="Montaser Arabic" panose="020B0604020202020204" charset="-78"/>
              </a:rPr>
              <a:t>El</a:t>
            </a:r>
            <a:r>
              <a:rPr kumimoji="0" lang="es-E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>
                <a:solidFill>
                  <a:prstClr val="black"/>
                </a:solidFill>
                <a:latin typeface="Montaser Arabic" panose="020B0604020202020204" charset="-78"/>
                <a:cs typeface="Montaser Arabic" panose="020B0604020202020204" charset="-78"/>
              </a:rPr>
              <a:t>análisis del peso de las distintas partidas, agrupando los gastos en función de su destino (personal, estructura organizativa, desarrollo operativo del trabajo, actividad divulgativa, participación en redes y contratación de servicios externos vinculados a la provisión de servicios o al cumplimiento normativo),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s-ES" sz="2000" dirty="0">
                <a:solidFill>
                  <a:prstClr val="black"/>
                </a:solidFill>
                <a:latin typeface="Montaser Arabic" panose="020B0604020202020204" charset="-78"/>
                <a:cs typeface="Montaser Arabic" panose="020B0604020202020204" charset="-78"/>
              </a:rPr>
              <a:t>permite identificar con mayor claridad la estructura del gasto del Colegio.</a:t>
            </a:r>
          </a:p>
        </p:txBody>
      </p:sp>
    </p:spTree>
    <p:extLst>
      <p:ext uri="{BB962C8B-B14F-4D97-AF65-F5344CB8AC3E}">
        <p14:creationId xmlns:p14="http://schemas.microsoft.com/office/powerpoint/2010/main" val="37946361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B64CA-67B2-7E79-1D4B-8FB9C3592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reeform 18">
            <a:extLst>
              <a:ext uri="{FF2B5EF4-FFF2-40B4-BE49-F238E27FC236}">
                <a16:creationId xmlns:a16="http://schemas.microsoft.com/office/drawing/2014/main" id="{CA4B5D55-3295-46ED-5ED2-829A23BF6DF1}"/>
              </a:ext>
            </a:extLst>
          </p:cNvPr>
          <p:cNvSpPr/>
          <p:nvPr/>
        </p:nvSpPr>
        <p:spPr>
          <a:xfrm>
            <a:off x="100362" y="8079800"/>
            <a:ext cx="6518785" cy="2107278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1807EEBF-1F91-756B-BBDB-B4571F688D77}"/>
              </a:ext>
            </a:extLst>
          </p:cNvPr>
          <p:cNvSpPr/>
          <p:nvPr/>
        </p:nvSpPr>
        <p:spPr>
          <a:xfrm rot="16200000">
            <a:off x="13085802" y="5031765"/>
            <a:ext cx="8724899" cy="1785567"/>
          </a:xfrm>
          <a:prstGeom prst="roundRect">
            <a:avLst/>
          </a:prstGeom>
          <a:solidFill>
            <a:srgbClr val="FADAAC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41FD3730-BD7A-D27D-660A-C7218D4D7FCC}"/>
              </a:ext>
            </a:extLst>
          </p:cNvPr>
          <p:cNvSpPr/>
          <p:nvPr/>
        </p:nvSpPr>
        <p:spPr>
          <a:xfrm>
            <a:off x="-197878" y="-53490"/>
            <a:ext cx="18538912" cy="1785567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B7AA63E4-60AE-0B37-4471-A478EB3D4B97}"/>
              </a:ext>
            </a:extLst>
          </p:cNvPr>
          <p:cNvSpPr/>
          <p:nvPr/>
        </p:nvSpPr>
        <p:spPr>
          <a:xfrm>
            <a:off x="15808526" y="455624"/>
            <a:ext cx="2142222" cy="1524007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170CC0BD-AC17-8118-4B9D-0256E8B2C52C}"/>
              </a:ext>
            </a:extLst>
          </p:cNvPr>
          <p:cNvSpPr txBox="1"/>
          <p:nvPr/>
        </p:nvSpPr>
        <p:spPr>
          <a:xfrm>
            <a:off x="2521209" y="-218282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RESULTADO ECONÓMICO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B9AA672-3940-7655-F89A-10F1A435414A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32CA35C-C06D-E328-E146-CBCC649C5C10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4CB2A9B-C704-FECF-FF20-96A19CC61967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B7973164-8CD6-6E7A-BE6A-1775014FED07}"/>
              </a:ext>
            </a:extLst>
          </p:cNvPr>
          <p:cNvSpPr/>
          <p:nvPr/>
        </p:nvSpPr>
        <p:spPr>
          <a:xfrm rot="2746385">
            <a:off x="16218240" y="1221225"/>
            <a:ext cx="1665707" cy="1739288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F06323ED-5709-612C-1F5C-F10269640FE3}"/>
              </a:ext>
            </a:extLst>
          </p:cNvPr>
          <p:cNvSpPr/>
          <p:nvPr/>
        </p:nvSpPr>
        <p:spPr>
          <a:xfrm rot="19044087">
            <a:off x="17185847" y="344649"/>
            <a:ext cx="1769326" cy="1925544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09BA450-96D6-E831-5B11-AD14315B189F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F874B1A-0218-6457-CC8C-62C6688ADE33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1960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33B5A5A-96F2-11E1-03AF-D71653D2D8C8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19">
            <a:extLst>
              <a:ext uri="{FF2B5EF4-FFF2-40B4-BE49-F238E27FC236}">
                <a16:creationId xmlns:a16="http://schemas.microsoft.com/office/drawing/2014/main" id="{070B1F72-31CC-9F0B-04BC-1F4A560D6A6E}"/>
              </a:ext>
            </a:extLst>
          </p:cNvPr>
          <p:cNvSpPr txBox="1"/>
          <p:nvPr/>
        </p:nvSpPr>
        <p:spPr>
          <a:xfrm rot="16200000">
            <a:off x="10602733" y="5440678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Gastos</a:t>
            </a: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2D674A37-473F-5878-1B41-DD7E023D619E}"/>
              </a:ext>
            </a:extLst>
          </p:cNvPr>
          <p:cNvSpPr txBox="1"/>
          <p:nvPr/>
        </p:nvSpPr>
        <p:spPr>
          <a:xfrm>
            <a:off x="12204293" y="4181437"/>
            <a:ext cx="2162931" cy="689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3600" b="1" kern="100" cap="all" dirty="0">
                <a:solidFill>
                  <a:schemeClr val="bg1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Total</a:t>
            </a:r>
            <a:r>
              <a:rPr lang="es-ES" sz="36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s-ES" sz="36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C1C8FF12-23B2-90A1-445C-5EC10CDA3F6C}"/>
              </a:ext>
            </a:extLst>
          </p:cNvPr>
          <p:cNvSpPr txBox="1"/>
          <p:nvPr/>
        </p:nvSpPr>
        <p:spPr>
          <a:xfrm>
            <a:off x="6423551" y="9055954"/>
            <a:ext cx="2162931" cy="689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3600" b="1" kern="100" cap="all" dirty="0">
                <a:solidFill>
                  <a:schemeClr val="bg1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Total</a:t>
            </a:r>
            <a:r>
              <a:rPr lang="es-ES" sz="36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s-ES" sz="36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4994C659-72E7-10D9-8B0E-EE0389CA2138}"/>
              </a:ext>
            </a:extLst>
          </p:cNvPr>
          <p:cNvSpPr txBox="1"/>
          <p:nvPr/>
        </p:nvSpPr>
        <p:spPr>
          <a:xfrm>
            <a:off x="3329805" y="1428908"/>
            <a:ext cx="10185990" cy="1571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48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Otros</a:t>
            </a:r>
            <a:r>
              <a:rPr lang="en-US" sz="48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  <a:r>
              <a:rPr lang="en-US" sz="48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Servicios</a:t>
            </a:r>
            <a:r>
              <a:rPr lang="en-US" sz="48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Profesionales</a:t>
            </a:r>
          </a:p>
        </p:txBody>
      </p:sp>
      <p:graphicFrame>
        <p:nvGraphicFramePr>
          <p:cNvPr id="69" name="Tabla 68">
            <a:extLst>
              <a:ext uri="{FF2B5EF4-FFF2-40B4-BE49-F238E27FC236}">
                <a16:creationId xmlns:a16="http://schemas.microsoft.com/office/drawing/2014/main" id="{82DD6546-5CB0-2CE4-1F0F-BD6A4F3A1220}"/>
              </a:ext>
            </a:extLst>
          </p:cNvPr>
          <p:cNvGraphicFramePr>
            <a:graphicFrameLocks noGrp="1"/>
          </p:cNvGraphicFramePr>
          <p:nvPr/>
        </p:nvGraphicFramePr>
        <p:xfrm>
          <a:off x="613217" y="3533784"/>
          <a:ext cx="5668010" cy="4134422"/>
        </p:xfrm>
        <a:graphic>
          <a:graphicData uri="http://schemas.openxmlformats.org/drawingml/2006/table">
            <a:tbl>
              <a:tblPr firstRow="1" firstCol="1" bandRow="1"/>
              <a:tblGrid>
                <a:gridCol w="3446780">
                  <a:extLst>
                    <a:ext uri="{9D8B030D-6E8A-4147-A177-3AD203B41FA5}">
                      <a16:colId xmlns:a16="http://schemas.microsoft.com/office/drawing/2014/main" val="3107218035"/>
                    </a:ext>
                  </a:extLst>
                </a:gridCol>
                <a:gridCol w="2221230">
                  <a:extLst>
                    <a:ext uri="{9D8B030D-6E8A-4147-A177-3AD203B41FA5}">
                      <a16:colId xmlns:a16="http://schemas.microsoft.com/office/drawing/2014/main" val="1627637313"/>
                    </a:ext>
                  </a:extLst>
                </a:gridCol>
              </a:tblGrid>
              <a:tr h="162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Servicios de profesionales independientes</a:t>
                      </a:r>
                      <a:r>
                        <a:rPr lang="es-ES" sz="1200" b="0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b="1" kern="0" dirty="0">
                          <a:solidFill>
                            <a:srgbClr val="808000"/>
                          </a:solidFill>
                          <a:effectLst/>
                          <a:latin typeface="Amasis MT Pro" panose="020405040500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69.508,01  €</a:t>
                      </a:r>
                      <a:endParaRPr lang="es-E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2805733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022429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Asesoría Legal                   </a:t>
                      </a:r>
                      <a:endParaRPr lang="es-ES" sz="18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8.164,44 €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546083"/>
                  </a:ext>
                </a:extLst>
              </a:tr>
              <a:tr h="33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8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779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Asesoría Social - Laboral (Gestoría)                       </a:t>
                      </a:r>
                      <a:endParaRPr lang="es-ES" sz="18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8.927,17  €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9445046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8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338402"/>
                  </a:ext>
                </a:extLst>
              </a:tr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Formadores </a:t>
                      </a:r>
                      <a:endParaRPr lang="es-ES" sz="18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50.391,40  €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3711768"/>
                  </a:ext>
                </a:extLst>
              </a:tr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8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0986297"/>
                  </a:ext>
                </a:extLst>
              </a:tr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Ponentes</a:t>
                      </a:r>
                      <a:endParaRPr lang="es-ES" sz="18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2.025,00  €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874231"/>
                  </a:ext>
                </a:extLst>
              </a:tr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8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1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6764298"/>
                  </a:ext>
                </a:extLst>
              </a:tr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Otros profesionales (consultorías)</a:t>
                      </a:r>
                      <a:endParaRPr lang="es-ES" sz="18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00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5781847"/>
                  </a:ext>
                </a:extLst>
              </a:tr>
            </a:tbl>
          </a:graphicData>
        </a:graphic>
      </p:graphicFrame>
      <p:sp>
        <p:nvSpPr>
          <p:cNvPr id="70" name="Freeform 12">
            <a:extLst>
              <a:ext uri="{FF2B5EF4-FFF2-40B4-BE49-F238E27FC236}">
                <a16:creationId xmlns:a16="http://schemas.microsoft.com/office/drawing/2014/main" id="{87D92029-4257-CFCD-7191-2E548FEF134D}"/>
              </a:ext>
            </a:extLst>
          </p:cNvPr>
          <p:cNvSpPr/>
          <p:nvPr/>
        </p:nvSpPr>
        <p:spPr>
          <a:xfrm rot="8133819">
            <a:off x="5006934" y="4716309"/>
            <a:ext cx="2868151" cy="2975019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1" name="Freeform 12">
            <a:extLst>
              <a:ext uri="{FF2B5EF4-FFF2-40B4-BE49-F238E27FC236}">
                <a16:creationId xmlns:a16="http://schemas.microsoft.com/office/drawing/2014/main" id="{4E0D5B2D-F2BD-0392-7001-D5318B8CCFA9}"/>
              </a:ext>
            </a:extLst>
          </p:cNvPr>
          <p:cNvSpPr/>
          <p:nvPr/>
        </p:nvSpPr>
        <p:spPr>
          <a:xfrm rot="13678671">
            <a:off x="1532137" y="5604772"/>
            <a:ext cx="4168775" cy="4642505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aphicFrame>
        <p:nvGraphicFramePr>
          <p:cNvPr id="75" name="Tabla 74">
            <a:extLst>
              <a:ext uri="{FF2B5EF4-FFF2-40B4-BE49-F238E27FC236}">
                <a16:creationId xmlns:a16="http://schemas.microsoft.com/office/drawing/2014/main" id="{4FC92774-D91F-38D5-A5E3-DE84B4727409}"/>
              </a:ext>
            </a:extLst>
          </p:cNvPr>
          <p:cNvGraphicFramePr>
            <a:graphicFrameLocks noGrp="1"/>
          </p:cNvGraphicFramePr>
          <p:nvPr/>
        </p:nvGraphicFramePr>
        <p:xfrm>
          <a:off x="7015558" y="3591297"/>
          <a:ext cx="4909453" cy="4523804"/>
        </p:xfrm>
        <a:graphic>
          <a:graphicData uri="http://schemas.openxmlformats.org/drawingml/2006/table">
            <a:tbl>
              <a:tblPr firstRow="1" firstCol="1" bandRow="1"/>
              <a:tblGrid>
                <a:gridCol w="2985493">
                  <a:extLst>
                    <a:ext uri="{9D8B030D-6E8A-4147-A177-3AD203B41FA5}">
                      <a16:colId xmlns:a16="http://schemas.microsoft.com/office/drawing/2014/main" val="1020399748"/>
                    </a:ext>
                  </a:extLst>
                </a:gridCol>
                <a:gridCol w="1923960">
                  <a:extLst>
                    <a:ext uri="{9D8B030D-6E8A-4147-A177-3AD203B41FA5}">
                      <a16:colId xmlns:a16="http://schemas.microsoft.com/office/drawing/2014/main" val="496387467"/>
                    </a:ext>
                  </a:extLst>
                </a:gridCol>
              </a:tblGrid>
              <a:tr h="162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Otros servicios</a:t>
                      </a:r>
                      <a:r>
                        <a:rPr lang="es-ES" sz="2000" b="0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es-ES" sz="1200" b="0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400" b="1" kern="0" dirty="0">
                          <a:solidFill>
                            <a:srgbClr val="808000"/>
                          </a:solidFill>
                          <a:effectLst/>
                          <a:latin typeface="Amasis MT Pro" panose="020405040500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55.276,92</a:t>
                      </a:r>
                      <a:r>
                        <a:rPr lang="es-ES" sz="2400" b="1" kern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s-ES" sz="2400" b="1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€</a:t>
                      </a:r>
                      <a:endParaRPr lang="es-E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1184548"/>
                  </a:ext>
                </a:extLst>
              </a:tr>
              <a:tr h="172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dirty="0">
                          <a:solidFill>
                            <a:srgbClr val="808000"/>
                          </a:solidFill>
                          <a:effectLst/>
                          <a:latin typeface="Amasis MT Pro" panose="020405040500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0299896"/>
                  </a:ext>
                </a:extLst>
              </a:tr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Trabajos de imprenta</a:t>
                      </a:r>
                      <a:endParaRPr lang="es-ES" sz="12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1.052,70  €</a:t>
                      </a:r>
                      <a:endParaRPr lang="es-E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450747"/>
                  </a:ext>
                </a:extLst>
              </a:tr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7790641"/>
                  </a:ext>
                </a:extLst>
              </a:tr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Alquiler fotocopiadora y mantenimiento</a:t>
                      </a:r>
                      <a:endParaRPr lang="es-ES" sz="12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3.270,32  €</a:t>
                      </a:r>
                      <a:endParaRPr lang="es-E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701627"/>
                  </a:ext>
                </a:extLst>
              </a:tr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0905197"/>
                  </a:ext>
                </a:extLst>
              </a:tr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Mantenimiento equipos y aplicaciones (informático, contable y gestión)</a:t>
                      </a:r>
                      <a:endParaRPr lang="es-ES" sz="12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20.175,69 € </a:t>
                      </a:r>
                      <a:endParaRPr lang="es-E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950830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6022026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Alojamiento y mantenimiento web </a:t>
                      </a:r>
                      <a:endParaRPr lang="es-ES" sz="12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967,76  €</a:t>
                      </a:r>
                      <a:endParaRPr lang="es-E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2526595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00" b="0" ker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808279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Alojamiento y mantenimiento servidores cloud</a:t>
                      </a:r>
                      <a:endParaRPr lang="es-ES" sz="12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2.288,96  €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093246"/>
                  </a:ext>
                </a:extLst>
              </a:tr>
            </a:tbl>
          </a:graphicData>
        </a:graphic>
      </p:graphicFrame>
      <p:graphicFrame>
        <p:nvGraphicFramePr>
          <p:cNvPr id="76" name="Tabla 75">
            <a:extLst>
              <a:ext uri="{FF2B5EF4-FFF2-40B4-BE49-F238E27FC236}">
                <a16:creationId xmlns:a16="http://schemas.microsoft.com/office/drawing/2014/main" id="{41AEB4D0-A43F-4227-2061-27105782CD6E}"/>
              </a:ext>
            </a:extLst>
          </p:cNvPr>
          <p:cNvGraphicFramePr>
            <a:graphicFrameLocks noGrp="1"/>
          </p:cNvGraphicFramePr>
          <p:nvPr/>
        </p:nvGraphicFramePr>
        <p:xfrm>
          <a:off x="12321421" y="3726114"/>
          <a:ext cx="4130037" cy="4326192"/>
        </p:xfrm>
        <a:graphic>
          <a:graphicData uri="http://schemas.openxmlformats.org/drawingml/2006/table">
            <a:tbl>
              <a:tblPr firstRow="1" firstCol="1" bandRow="1"/>
              <a:tblGrid>
                <a:gridCol w="2511522">
                  <a:extLst>
                    <a:ext uri="{9D8B030D-6E8A-4147-A177-3AD203B41FA5}">
                      <a16:colId xmlns:a16="http://schemas.microsoft.com/office/drawing/2014/main" val="224067419"/>
                    </a:ext>
                  </a:extLst>
                </a:gridCol>
                <a:gridCol w="1618515">
                  <a:extLst>
                    <a:ext uri="{9D8B030D-6E8A-4147-A177-3AD203B41FA5}">
                      <a16:colId xmlns:a16="http://schemas.microsoft.com/office/drawing/2014/main" val="2026126891"/>
                    </a:ext>
                  </a:extLst>
                </a:gridCol>
              </a:tblGrid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Organización Jornadas y Eventos</a:t>
                      </a:r>
                      <a:endParaRPr lang="es-ES" sz="16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6.791,99  €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749729"/>
                  </a:ext>
                </a:extLst>
              </a:tr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6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9094679"/>
                  </a:ext>
                </a:extLst>
              </a:tr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Servicio de Prevención de Riesgos Laborales </a:t>
                      </a:r>
                      <a:endParaRPr lang="es-ES" sz="16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1.220,98  €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590690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6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0202048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Limpieza (empresa externa)</a:t>
                      </a:r>
                      <a:endParaRPr lang="es-ES" sz="16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13.127,04  €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343361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>
                          <a:solidFill>
                            <a:srgbClr val="F1960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600" kern="10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029233"/>
                  </a:ext>
                </a:extLst>
              </a:tr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Asesoría adaptación LOPD </a:t>
                      </a:r>
                      <a:endParaRPr lang="es-ES" sz="16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1.452,00  €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0264467"/>
                  </a:ext>
                </a:extLst>
              </a:tr>
              <a:tr h="34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6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9957381"/>
                  </a:ext>
                </a:extLst>
              </a:tr>
              <a:tr h="1511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Consultorías especializadas</a:t>
                      </a:r>
                      <a:endParaRPr lang="es-ES" sz="16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893,53  €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4315433"/>
                  </a:ext>
                </a:extLst>
              </a:tr>
              <a:tr h="520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6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398184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Otros servicios </a:t>
                      </a:r>
                      <a:endParaRPr lang="es-ES" sz="16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4.035,95  €</a:t>
                      </a:r>
                      <a:endParaRPr lang="es-E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911366"/>
                  </a:ext>
                </a:extLst>
              </a:tr>
            </a:tbl>
          </a:graphicData>
        </a:graphic>
      </p:graphicFrame>
      <p:sp>
        <p:nvSpPr>
          <p:cNvPr id="77" name="Freeform 18">
            <a:extLst>
              <a:ext uri="{FF2B5EF4-FFF2-40B4-BE49-F238E27FC236}">
                <a16:creationId xmlns:a16="http://schemas.microsoft.com/office/drawing/2014/main" id="{D713BF16-0D44-33C0-F853-41614BDDD30B}"/>
              </a:ext>
            </a:extLst>
          </p:cNvPr>
          <p:cNvSpPr/>
          <p:nvPr/>
        </p:nvSpPr>
        <p:spPr>
          <a:xfrm>
            <a:off x="6370926" y="8446064"/>
            <a:ext cx="10010344" cy="1539952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273992BB-F0BA-8666-67D0-A1BEEDAB1235}"/>
              </a:ext>
            </a:extLst>
          </p:cNvPr>
          <p:cNvSpPr txBox="1"/>
          <p:nvPr/>
        </p:nvSpPr>
        <p:spPr>
          <a:xfrm>
            <a:off x="6840287" y="8257191"/>
            <a:ext cx="9052016" cy="1929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dirty="0">
              <a:solidFill>
                <a:prstClr val="black"/>
              </a:solidFill>
              <a:latin typeface="Montaser Arabic" panose="020B0604020202020204" charset="-78"/>
              <a:cs typeface="Montaser Arabic" panose="020B0604020202020204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Los gastos por </a:t>
            </a:r>
            <a:r>
              <a:rPr lang="es-ES" sz="2000" dirty="0">
                <a:solidFill>
                  <a:prstClr val="black"/>
                </a:solidFill>
                <a:latin typeface="Montaser Arabic" panose="020B0604020202020204" charset="-78"/>
                <a:cs typeface="Montaser Arabic" panose="020B0604020202020204" charset="-78"/>
              </a:rPr>
              <a:t>“otros servicios”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se han reducido un 27,46% en los dos últimos años, y un 2,6% respecto al ejercicio anterior,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dirty="0">
                <a:solidFill>
                  <a:prstClr val="black"/>
                </a:solidFill>
                <a:latin typeface="Montaser Arabic" panose="020B0604020202020204" charset="-78"/>
                <a:cs typeface="Montaser Arabic" panose="020B0604020202020204" charset="-78"/>
              </a:rPr>
              <a:t>debido a que no se ha tenido que renovar el sello EFQM ni se han realizado trabajos adicionales de digitalización de archivos 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aser Arabic" panose="020B0604020202020204" charset="-78"/>
              <a:ea typeface="+mn-ea"/>
              <a:cs typeface="Montaser Arabic" panose="020B0604020202020204" charset="-78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2956DDC-E300-516F-B105-AE63E1E0BC3D}"/>
              </a:ext>
            </a:extLst>
          </p:cNvPr>
          <p:cNvSpPr txBox="1"/>
          <p:nvPr/>
        </p:nvSpPr>
        <p:spPr>
          <a:xfrm>
            <a:off x="688546" y="7926024"/>
            <a:ext cx="541517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dirty="0">
              <a:solidFill>
                <a:prstClr val="black"/>
              </a:solidFill>
              <a:latin typeface="Montaser Arabic" panose="020B0604020202020204" charset="-78"/>
              <a:cs typeface="Montaser Arabic" panose="020B0604020202020204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Los gastos por </a:t>
            </a:r>
            <a:r>
              <a:rPr lang="es-ES" sz="2000" dirty="0">
                <a:solidFill>
                  <a:prstClr val="black"/>
                </a:solidFill>
                <a:latin typeface="Montaser Arabic" panose="020B0604020202020204" charset="-78"/>
                <a:cs typeface="Montaser Arabic" panose="020B0604020202020204" charset="-78"/>
              </a:rPr>
              <a:t>“servicios profesionales independientes se han visto reducidos en un 47,62% respecto al año 2023 y en un 29,33% en relación a 2024 por la reducción de personal externo en comunicación y consultoría. </a:t>
            </a: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3399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01A9F-273F-B62A-D2CB-8347C34F7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>
            <a:extLst>
              <a:ext uri="{FF2B5EF4-FFF2-40B4-BE49-F238E27FC236}">
                <a16:creationId xmlns:a16="http://schemas.microsoft.com/office/drawing/2014/main" id="{611211C2-51B7-9422-717B-51144B4EF841}"/>
              </a:ext>
            </a:extLst>
          </p:cNvPr>
          <p:cNvSpPr/>
          <p:nvPr/>
        </p:nvSpPr>
        <p:spPr>
          <a:xfrm>
            <a:off x="232236" y="7518420"/>
            <a:ext cx="6597951" cy="2425680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85E29103-BEA6-E055-5CEC-656CADC098C1}"/>
              </a:ext>
            </a:extLst>
          </p:cNvPr>
          <p:cNvSpPr/>
          <p:nvPr/>
        </p:nvSpPr>
        <p:spPr>
          <a:xfrm rot="16200000">
            <a:off x="13085802" y="5031765"/>
            <a:ext cx="8724899" cy="1785567"/>
          </a:xfrm>
          <a:prstGeom prst="roundRect">
            <a:avLst/>
          </a:prstGeom>
          <a:solidFill>
            <a:srgbClr val="FADAAC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EC5A7BE1-240A-2012-E97A-46E73B2F26A6}"/>
              </a:ext>
            </a:extLst>
          </p:cNvPr>
          <p:cNvSpPr/>
          <p:nvPr/>
        </p:nvSpPr>
        <p:spPr>
          <a:xfrm>
            <a:off x="-197878" y="-53490"/>
            <a:ext cx="18538912" cy="1785567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66214C90-B855-143F-06B4-74B98181383C}"/>
              </a:ext>
            </a:extLst>
          </p:cNvPr>
          <p:cNvSpPr/>
          <p:nvPr/>
        </p:nvSpPr>
        <p:spPr>
          <a:xfrm>
            <a:off x="15808526" y="455624"/>
            <a:ext cx="2142222" cy="1524007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0F836CDE-BF57-810C-07B7-6D9F84814F6D}"/>
              </a:ext>
            </a:extLst>
          </p:cNvPr>
          <p:cNvSpPr txBox="1"/>
          <p:nvPr/>
        </p:nvSpPr>
        <p:spPr>
          <a:xfrm>
            <a:off x="2521209" y="-218282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RESULTADO ECONÓMICO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7425F77-F1B0-33E9-3CFC-174D49B8CF6C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B8157BE-C331-D12B-C428-D11FEE18EF78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55048BC-B82B-6CAD-F5F8-EB7317A33D44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E8F1C360-81A1-7148-4604-61FF2CB0B941}"/>
              </a:ext>
            </a:extLst>
          </p:cNvPr>
          <p:cNvSpPr/>
          <p:nvPr/>
        </p:nvSpPr>
        <p:spPr>
          <a:xfrm rot="2746385">
            <a:off x="16218240" y="1221225"/>
            <a:ext cx="1665707" cy="1739288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BB4645C3-11DE-06FC-BFF9-E6D12D2827FA}"/>
              </a:ext>
            </a:extLst>
          </p:cNvPr>
          <p:cNvSpPr/>
          <p:nvPr/>
        </p:nvSpPr>
        <p:spPr>
          <a:xfrm rot="19044087">
            <a:off x="17185847" y="344649"/>
            <a:ext cx="1769326" cy="1925544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6D638940-BB7A-E9A6-3988-87DBDB458E4B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B91AEC5-E9A7-4D9D-47AF-45FD56507FE6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1960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A89706F-E559-E3F7-71D3-2732F872CC68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19">
            <a:extLst>
              <a:ext uri="{FF2B5EF4-FFF2-40B4-BE49-F238E27FC236}">
                <a16:creationId xmlns:a16="http://schemas.microsoft.com/office/drawing/2014/main" id="{6DF3E54D-5322-ABFA-7CCA-D6F1C371E69C}"/>
              </a:ext>
            </a:extLst>
          </p:cNvPr>
          <p:cNvSpPr txBox="1"/>
          <p:nvPr/>
        </p:nvSpPr>
        <p:spPr>
          <a:xfrm rot="16200000">
            <a:off x="10602733" y="5440678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Gastos</a:t>
            </a: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575355B6-5672-7DBB-708F-9E51C3F4D95B}"/>
              </a:ext>
            </a:extLst>
          </p:cNvPr>
          <p:cNvSpPr txBox="1"/>
          <p:nvPr/>
        </p:nvSpPr>
        <p:spPr>
          <a:xfrm>
            <a:off x="6388487" y="9055954"/>
            <a:ext cx="2162931" cy="689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3600" b="1" kern="100" cap="all" dirty="0">
                <a:solidFill>
                  <a:schemeClr val="bg1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Total</a:t>
            </a:r>
            <a:r>
              <a:rPr lang="es-ES" sz="36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s-ES" sz="36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4F24E61B-3A9F-5C51-79B4-16C3C299223E}"/>
              </a:ext>
            </a:extLst>
          </p:cNvPr>
          <p:cNvSpPr txBox="1"/>
          <p:nvPr/>
        </p:nvSpPr>
        <p:spPr>
          <a:xfrm>
            <a:off x="3329805" y="1428908"/>
            <a:ext cx="10185990" cy="1571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48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Otros</a:t>
            </a:r>
            <a:r>
              <a:rPr lang="en-US" sz="48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  <a:r>
              <a:rPr lang="en-US" sz="48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gastos</a:t>
            </a:r>
            <a:r>
              <a:rPr lang="en-US" sz="48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sp>
        <p:nvSpPr>
          <p:cNvPr id="70" name="Freeform 12">
            <a:extLst>
              <a:ext uri="{FF2B5EF4-FFF2-40B4-BE49-F238E27FC236}">
                <a16:creationId xmlns:a16="http://schemas.microsoft.com/office/drawing/2014/main" id="{39D9AF62-2FDA-4769-49D8-A9B6C344C7D6}"/>
              </a:ext>
            </a:extLst>
          </p:cNvPr>
          <p:cNvSpPr/>
          <p:nvPr/>
        </p:nvSpPr>
        <p:spPr>
          <a:xfrm rot="8133819">
            <a:off x="4784667" y="3733240"/>
            <a:ext cx="2868151" cy="2975019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1" name="Freeform 12">
            <a:extLst>
              <a:ext uri="{FF2B5EF4-FFF2-40B4-BE49-F238E27FC236}">
                <a16:creationId xmlns:a16="http://schemas.microsoft.com/office/drawing/2014/main" id="{18256922-8C3B-2CE0-B44B-1B1F92AD3F33}"/>
              </a:ext>
            </a:extLst>
          </p:cNvPr>
          <p:cNvSpPr/>
          <p:nvPr/>
        </p:nvSpPr>
        <p:spPr>
          <a:xfrm rot="13678671">
            <a:off x="1433445" y="4758209"/>
            <a:ext cx="4168775" cy="4642505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7" name="Freeform 18">
            <a:extLst>
              <a:ext uri="{FF2B5EF4-FFF2-40B4-BE49-F238E27FC236}">
                <a16:creationId xmlns:a16="http://schemas.microsoft.com/office/drawing/2014/main" id="{0A9AA05F-9A82-AD9E-3DA3-6B5D299FB184}"/>
              </a:ext>
            </a:extLst>
          </p:cNvPr>
          <p:cNvSpPr/>
          <p:nvPr/>
        </p:nvSpPr>
        <p:spPr>
          <a:xfrm>
            <a:off x="6034676" y="3478529"/>
            <a:ext cx="10010344" cy="1073601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79D11FB3-7872-F39A-434A-0EB306BD2C85}"/>
              </a:ext>
            </a:extLst>
          </p:cNvPr>
          <p:cNvSpPr txBox="1"/>
          <p:nvPr/>
        </p:nvSpPr>
        <p:spPr>
          <a:xfrm>
            <a:off x="6680372" y="3231633"/>
            <a:ext cx="86311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dirty="0">
              <a:solidFill>
                <a:prstClr val="black"/>
              </a:solidFill>
              <a:latin typeface="Montaser Arabic" panose="020B0604020202020204" charset="-78"/>
              <a:cs typeface="Montaser Arabic" panose="020B0604020202020204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dirty="0">
                <a:solidFill>
                  <a:prstClr val="black"/>
                </a:solidFill>
                <a:latin typeface="Montaser Arabic" panose="020B0604020202020204" charset="-78"/>
                <a:cs typeface="Montaser Arabic" panose="020B0604020202020204" charset="-78"/>
              </a:rPr>
              <a:t>El g</a:t>
            </a:r>
            <a:r>
              <a:rPr kumimoji="0" lang="es-E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asto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 en Publicaciones muestra una tendencia descendente </a:t>
            </a:r>
            <a:r>
              <a:rPr lang="es-ES" sz="2000" dirty="0">
                <a:solidFill>
                  <a:prstClr val="black"/>
                </a:solidFill>
                <a:latin typeface="Montaser Arabic" panose="020B0604020202020204" charset="-78"/>
                <a:cs typeface="Montaser Arabic" panose="020B0604020202020204" charset="-78"/>
              </a:rPr>
              <a:t>derivada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aser Arabic" panose="020B0604020202020204" charset="-78"/>
                <a:ea typeface="+mn-ea"/>
                <a:cs typeface="Montaser Arabic" panose="020B0604020202020204" charset="-78"/>
              </a:rPr>
              <a:t>de la optimización de soportes y tiradas por la digitalización de los materiales impresos.</a:t>
            </a: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139268D-6A1B-39A3-2137-4F30428CA6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395829"/>
              </p:ext>
            </p:extLst>
          </p:nvPr>
        </p:nvGraphicFramePr>
        <p:xfrm>
          <a:off x="561144" y="3527718"/>
          <a:ext cx="5537322" cy="3215377"/>
        </p:xfrm>
        <a:graphic>
          <a:graphicData uri="http://schemas.openxmlformats.org/drawingml/2006/table">
            <a:tbl>
              <a:tblPr firstRow="1" firstCol="1" bandRow="1"/>
              <a:tblGrid>
                <a:gridCol w="2015038">
                  <a:extLst>
                    <a:ext uri="{9D8B030D-6E8A-4147-A177-3AD203B41FA5}">
                      <a16:colId xmlns:a16="http://schemas.microsoft.com/office/drawing/2014/main" val="2633442826"/>
                    </a:ext>
                  </a:extLst>
                </a:gridCol>
                <a:gridCol w="1236284">
                  <a:extLst>
                    <a:ext uri="{9D8B030D-6E8A-4147-A177-3AD203B41FA5}">
                      <a16:colId xmlns:a16="http://schemas.microsoft.com/office/drawing/2014/main" val="3568112056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02887588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4747927"/>
                    </a:ext>
                  </a:extLst>
                </a:gridCol>
              </a:tblGrid>
              <a:tr h="4047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Publicaciones</a:t>
                      </a:r>
                      <a:endParaRPr lang="es-E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b="1" kern="0" cap="small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7.337,58  </a:t>
                      </a:r>
                      <a:endParaRPr lang="es-E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8.192,79</a:t>
                      </a:r>
                      <a:endParaRPr lang="es-E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9.748,18</a:t>
                      </a:r>
                      <a:endParaRPr lang="es-E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1644170"/>
                  </a:ext>
                </a:extLst>
              </a:tr>
              <a:tr h="3467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Imprenta Revista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(2 números)</a:t>
                      </a:r>
                      <a:endParaRPr lang="es-ES" sz="14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7.010,39  </a:t>
                      </a:r>
                      <a:endParaRPr lang="es-E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2.814,60</a:t>
                      </a:r>
                      <a:endParaRPr lang="es-E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8.961,68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5220475"/>
                  </a:ext>
                </a:extLst>
              </a:tr>
              <a:tr h="614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Otras publicaciones y envíos</a:t>
                      </a:r>
                      <a:endParaRPr lang="es-ES" sz="14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327,19  </a:t>
                      </a:r>
                      <a:endParaRPr lang="es-E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5.378,19</a:t>
                      </a:r>
                      <a:endParaRPr lang="es-E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786,50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641784"/>
                  </a:ext>
                </a:extLst>
              </a:tr>
              <a:tr h="218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Información y difusión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1" kern="0" cap="small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45.356,77  </a:t>
                      </a:r>
                      <a:endParaRPr lang="es-E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1" kern="0" cap="small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42.777,72</a:t>
                      </a:r>
                      <a:endParaRPr lang="es-E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54.159,20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4416524"/>
                  </a:ext>
                </a:extLst>
              </a:tr>
              <a:tr h="346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Agenda 2025 y envío</a:t>
                      </a:r>
                      <a:endParaRPr lang="es-ES" sz="14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38.521,01  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34.727,56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37.904,09</a:t>
                      </a:r>
                      <a:endParaRPr lang="es-E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926154"/>
                  </a:ext>
                </a:extLst>
              </a:tr>
              <a:tr h="712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Comunicación externa, imagen, </a:t>
                      </a:r>
                      <a:r>
                        <a:rPr lang="es-ES" sz="1400" kern="0" dirty="0" err="1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márketing</a:t>
                      </a:r>
                      <a:r>
                        <a:rPr lang="es-ES" sz="1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y campañas</a:t>
                      </a:r>
                      <a:endParaRPr lang="es-ES" sz="14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6.835,76  </a:t>
                      </a:r>
                      <a:endParaRPr lang="es-E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3.895,01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14.749,87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8320486"/>
                  </a:ext>
                </a:extLst>
              </a:tr>
            </a:tbl>
          </a:graphicData>
        </a:graphic>
      </p:graphicFrame>
      <p:sp>
        <p:nvSpPr>
          <p:cNvPr id="9" name="Freeform 18">
            <a:extLst>
              <a:ext uri="{FF2B5EF4-FFF2-40B4-BE49-F238E27FC236}">
                <a16:creationId xmlns:a16="http://schemas.microsoft.com/office/drawing/2014/main" id="{07E51B3D-97DD-B8DB-574F-D54477377A27}"/>
              </a:ext>
            </a:extLst>
          </p:cNvPr>
          <p:cNvSpPr/>
          <p:nvPr/>
        </p:nvSpPr>
        <p:spPr>
          <a:xfrm>
            <a:off x="6034676" y="4698765"/>
            <a:ext cx="10010344" cy="1538449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519A68D-67CD-93BF-CFF7-F8CB02E3D66C}"/>
              </a:ext>
            </a:extLst>
          </p:cNvPr>
          <p:cNvSpPr txBox="1"/>
          <p:nvPr/>
        </p:nvSpPr>
        <p:spPr>
          <a:xfrm>
            <a:off x="6744162" y="4481780"/>
            <a:ext cx="86876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dirty="0">
              <a:solidFill>
                <a:prstClr val="black"/>
              </a:solidFill>
              <a:latin typeface="Montaser Arabic" panose="020B0604020202020204" charset="-78"/>
              <a:cs typeface="Montaser Arabic" panose="020B0604020202020204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dirty="0">
                <a:solidFill>
                  <a:prstClr val="black"/>
                </a:solidFill>
                <a:latin typeface="Montaser Arabic" panose="020B0604020202020204" charset="-78"/>
                <a:cs typeface="Montaser Arabic" panose="020B0604020202020204" charset="-78"/>
              </a:rPr>
              <a:t>En cambio, el gasto en la agenda anual y su distribución se mantiene estable a lo largo de los tres ejercicios, lo que refleja la consolidación de esta herramienta como elemento clave de identidad y sentido de pertenencia entre la colegiatura.</a:t>
            </a: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8164B6AA-9B61-23AE-94B1-F029B0509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676956"/>
              </p:ext>
            </p:extLst>
          </p:nvPr>
        </p:nvGraphicFramePr>
        <p:xfrm>
          <a:off x="7571807" y="6786124"/>
          <a:ext cx="7648677" cy="2805190"/>
        </p:xfrm>
        <a:graphic>
          <a:graphicData uri="http://schemas.openxmlformats.org/drawingml/2006/table">
            <a:tbl>
              <a:tblPr firstRow="1" firstCol="1" bandRow="1"/>
              <a:tblGrid>
                <a:gridCol w="3280738">
                  <a:extLst>
                    <a:ext uri="{9D8B030D-6E8A-4147-A177-3AD203B41FA5}">
                      <a16:colId xmlns:a16="http://schemas.microsoft.com/office/drawing/2014/main" val="440001312"/>
                    </a:ext>
                  </a:extLst>
                </a:gridCol>
                <a:gridCol w="1884772">
                  <a:extLst>
                    <a:ext uri="{9D8B030D-6E8A-4147-A177-3AD203B41FA5}">
                      <a16:colId xmlns:a16="http://schemas.microsoft.com/office/drawing/2014/main" val="1002998944"/>
                    </a:ext>
                  </a:extLst>
                </a:gridCol>
                <a:gridCol w="1212446">
                  <a:extLst>
                    <a:ext uri="{9D8B030D-6E8A-4147-A177-3AD203B41FA5}">
                      <a16:colId xmlns:a16="http://schemas.microsoft.com/office/drawing/2014/main" val="3542670526"/>
                    </a:ext>
                  </a:extLst>
                </a:gridCol>
                <a:gridCol w="1270721">
                  <a:extLst>
                    <a:ext uri="{9D8B030D-6E8A-4147-A177-3AD203B41FA5}">
                      <a16:colId xmlns:a16="http://schemas.microsoft.com/office/drawing/2014/main" val="4149721070"/>
                    </a:ext>
                  </a:extLst>
                </a:gridCol>
              </a:tblGrid>
              <a:tr h="480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Otros gastos sociales                             </a:t>
                      </a:r>
                      <a:endParaRPr lang="es-E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54.555,60  </a:t>
                      </a:r>
                      <a:endParaRPr lang="es-E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35.580,48</a:t>
                      </a:r>
                      <a:endParaRPr lang="es-E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b="1" kern="0" cap="small" dirty="0">
                          <a:solidFill>
                            <a:srgbClr val="808000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22.179,95</a:t>
                      </a:r>
                      <a:endParaRPr lang="es-E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481436"/>
                  </a:ext>
                </a:extLst>
              </a:tr>
              <a:tr h="451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Gastos de Representación </a:t>
                      </a:r>
                      <a:endParaRPr lang="es-ES" sz="14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7.033,04  </a:t>
                      </a:r>
                      <a:endParaRPr lang="es-E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4.307,43</a:t>
                      </a:r>
                      <a:endParaRPr lang="es-E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2.009,74</a:t>
                      </a:r>
                      <a:endParaRPr lang="es-E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0664832"/>
                  </a:ext>
                </a:extLst>
              </a:tr>
              <a:tr h="4573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Formadores (Detalles y Dietas y Desplazamientos)</a:t>
                      </a:r>
                      <a:endParaRPr lang="es-ES" sz="14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4.109,11  </a:t>
                      </a:r>
                      <a:endParaRPr lang="es-E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2.330,33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869,48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248781"/>
                  </a:ext>
                </a:extLst>
              </a:tr>
              <a:tr h="451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Formación del personal</a:t>
                      </a:r>
                      <a:endParaRPr lang="es-ES" sz="14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1.782,00  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2.781,96</a:t>
                      </a:r>
                      <a:endParaRPr lang="es-E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90,00</a:t>
                      </a:r>
                      <a:endParaRPr lang="es-E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9306455"/>
                  </a:ext>
                </a:extLst>
              </a:tr>
              <a:tr h="4573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Capacitación práctica del CTSV y Día I. del Voluntariado</a:t>
                      </a:r>
                      <a:endParaRPr lang="es-ES" sz="14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75,84  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287,62</a:t>
                      </a:r>
                      <a:endParaRPr lang="es-E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0,00</a:t>
                      </a:r>
                      <a:endParaRPr lang="es-E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1418309"/>
                  </a:ext>
                </a:extLst>
              </a:tr>
              <a:tr h="4668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F1960F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Encuentros con colegiados/as</a:t>
                      </a:r>
                      <a:endParaRPr lang="es-ES" sz="1400" kern="100" dirty="0">
                        <a:solidFill>
                          <a:srgbClr val="F1960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41.555,58  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25.873,14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400" kern="0" dirty="0">
                          <a:solidFill>
                            <a:srgbClr val="808000"/>
                          </a:solidFill>
                          <a:effectLst/>
                          <a:latin typeface="Montaser Arabic" panose="020B0604020202020204" charset="-78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19.210,73</a:t>
                      </a:r>
                      <a:endParaRPr lang="es-E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855354"/>
                  </a:ext>
                </a:extLst>
              </a:tr>
            </a:tbl>
          </a:graphicData>
        </a:graphic>
      </p:graphicFrame>
      <p:sp>
        <p:nvSpPr>
          <p:cNvPr id="14" name="Freeform 12">
            <a:extLst>
              <a:ext uri="{FF2B5EF4-FFF2-40B4-BE49-F238E27FC236}">
                <a16:creationId xmlns:a16="http://schemas.microsoft.com/office/drawing/2014/main" id="{7D80CE25-148A-4721-AFE9-E20EA5CA7C14}"/>
              </a:ext>
            </a:extLst>
          </p:cNvPr>
          <p:cNvSpPr/>
          <p:nvPr/>
        </p:nvSpPr>
        <p:spPr>
          <a:xfrm rot="8133819">
            <a:off x="14610945" y="6503183"/>
            <a:ext cx="2868151" cy="2975019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7A021820-01F7-F632-0ECF-0DF1F14AA314}"/>
              </a:ext>
            </a:extLst>
          </p:cNvPr>
          <p:cNvSpPr/>
          <p:nvPr/>
        </p:nvSpPr>
        <p:spPr>
          <a:xfrm rot="13535984">
            <a:off x="8695299" y="6548229"/>
            <a:ext cx="6394494" cy="6551264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09B19C4-19D0-646F-5EFB-BC9F45B5B702}"/>
              </a:ext>
            </a:extLst>
          </p:cNvPr>
          <p:cNvSpPr txBox="1"/>
          <p:nvPr/>
        </p:nvSpPr>
        <p:spPr>
          <a:xfrm>
            <a:off x="596950" y="7241677"/>
            <a:ext cx="56214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000" dirty="0">
              <a:solidFill>
                <a:prstClr val="black"/>
              </a:solidFill>
              <a:latin typeface="Montaser Arabic" panose="020B0604020202020204" charset="-78"/>
              <a:cs typeface="Montaser Arabic" panose="020B0604020202020204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dirty="0">
                <a:solidFill>
                  <a:prstClr val="black"/>
                </a:solidFill>
                <a:latin typeface="Montaser Arabic" panose="020B0604020202020204" charset="-78"/>
                <a:cs typeface="Montaser Arabic" panose="020B0604020202020204" charset="-78"/>
              </a:rPr>
              <a:t>Se ha incrementado sustancialmente la partida de “otros gastos sociales” tras el incremento del gasto en encuentros con colegiados/as durante 2025, entre ellos, principalmente, el 20 aniversario del Cuerpo de Voluntariado en Grandes Emergencias. </a:t>
            </a: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85F58445-12C7-FE2D-86EE-0B22CCC98F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178591"/>
              </p:ext>
            </p:extLst>
          </p:nvPr>
        </p:nvGraphicFramePr>
        <p:xfrm>
          <a:off x="2560179" y="2736541"/>
          <a:ext cx="3386664" cy="588414"/>
        </p:xfrm>
        <a:graphic>
          <a:graphicData uri="http://schemas.openxmlformats.org/drawingml/2006/table">
            <a:tbl>
              <a:tblPr firstRow="1" firstCol="1" bandRow="1"/>
              <a:tblGrid>
                <a:gridCol w="1053393">
                  <a:extLst>
                    <a:ext uri="{9D8B030D-6E8A-4147-A177-3AD203B41FA5}">
                      <a16:colId xmlns:a16="http://schemas.microsoft.com/office/drawing/2014/main" val="2720174399"/>
                    </a:ext>
                  </a:extLst>
                </a:gridCol>
                <a:gridCol w="1217961">
                  <a:extLst>
                    <a:ext uri="{9D8B030D-6E8A-4147-A177-3AD203B41FA5}">
                      <a16:colId xmlns:a16="http://schemas.microsoft.com/office/drawing/2014/main" val="118597746"/>
                    </a:ext>
                  </a:extLst>
                </a:gridCol>
                <a:gridCol w="1115310">
                  <a:extLst>
                    <a:ext uri="{9D8B030D-6E8A-4147-A177-3AD203B41FA5}">
                      <a16:colId xmlns:a16="http://schemas.microsoft.com/office/drawing/2014/main" val="3053499461"/>
                    </a:ext>
                  </a:extLst>
                </a:gridCol>
              </a:tblGrid>
              <a:tr h="588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D6840C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s-ES" sz="2000" kern="100" dirty="0">
                        <a:solidFill>
                          <a:srgbClr val="D6840C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D6840C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2024</a:t>
                      </a:r>
                      <a:endParaRPr lang="es-ES" sz="2000" kern="100" dirty="0">
                        <a:solidFill>
                          <a:srgbClr val="D6840C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D6840C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2023</a:t>
                      </a:r>
                      <a:endParaRPr lang="es-ES" sz="2000" kern="100" dirty="0">
                        <a:solidFill>
                          <a:srgbClr val="D6840C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1965766"/>
                  </a:ext>
                </a:extLst>
              </a:tr>
            </a:tbl>
          </a:graphicData>
        </a:graphic>
      </p:graphicFrame>
      <p:graphicFrame>
        <p:nvGraphicFramePr>
          <p:cNvPr id="22" name="Tabla 21">
            <a:extLst>
              <a:ext uri="{FF2B5EF4-FFF2-40B4-BE49-F238E27FC236}">
                <a16:creationId xmlns:a16="http://schemas.microsoft.com/office/drawing/2014/main" id="{FBFF1AEE-9C08-6E3B-CF46-F231607876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341235"/>
              </p:ext>
            </p:extLst>
          </p:nvPr>
        </p:nvGraphicFramePr>
        <p:xfrm>
          <a:off x="10896600" y="6112996"/>
          <a:ext cx="4323884" cy="774000"/>
        </p:xfrm>
        <a:graphic>
          <a:graphicData uri="http://schemas.openxmlformats.org/drawingml/2006/table">
            <a:tbl>
              <a:tblPr firstRow="1" firstCol="1" bandRow="1"/>
              <a:tblGrid>
                <a:gridCol w="1344907">
                  <a:extLst>
                    <a:ext uri="{9D8B030D-6E8A-4147-A177-3AD203B41FA5}">
                      <a16:colId xmlns:a16="http://schemas.microsoft.com/office/drawing/2014/main" val="2720174399"/>
                    </a:ext>
                  </a:extLst>
                </a:gridCol>
                <a:gridCol w="1555018">
                  <a:extLst>
                    <a:ext uri="{9D8B030D-6E8A-4147-A177-3AD203B41FA5}">
                      <a16:colId xmlns:a16="http://schemas.microsoft.com/office/drawing/2014/main" val="118597746"/>
                    </a:ext>
                  </a:extLst>
                </a:gridCol>
                <a:gridCol w="1423959">
                  <a:extLst>
                    <a:ext uri="{9D8B030D-6E8A-4147-A177-3AD203B41FA5}">
                      <a16:colId xmlns:a16="http://schemas.microsoft.com/office/drawing/2014/main" val="3053499461"/>
                    </a:ext>
                  </a:extLst>
                </a:gridCol>
              </a:tblGrid>
              <a:tr h="77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D6840C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s-ES" sz="2000" kern="100" dirty="0">
                        <a:solidFill>
                          <a:srgbClr val="D6840C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D6840C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2024</a:t>
                      </a:r>
                      <a:endParaRPr lang="es-ES" sz="2000" kern="100" dirty="0">
                        <a:solidFill>
                          <a:srgbClr val="D6840C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1" kern="0" cap="small" dirty="0">
                          <a:solidFill>
                            <a:srgbClr val="D6840C"/>
                          </a:solidFill>
                          <a:effectLst/>
                          <a:latin typeface="Abril Fatface" panose="02000503000000020003" pitchFamily="2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2023</a:t>
                      </a:r>
                      <a:endParaRPr lang="es-ES" sz="2000" kern="100" dirty="0">
                        <a:solidFill>
                          <a:srgbClr val="D6840C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CC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1965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01920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74402-E4CD-DD15-8F16-83022230B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>
            <a:extLst>
              <a:ext uri="{FF2B5EF4-FFF2-40B4-BE49-F238E27FC236}">
                <a16:creationId xmlns:a16="http://schemas.microsoft.com/office/drawing/2014/main" id="{C2ABD8D3-368F-96E8-5C54-89F3EBDA509B}"/>
              </a:ext>
            </a:extLst>
          </p:cNvPr>
          <p:cNvSpPr/>
          <p:nvPr/>
        </p:nvSpPr>
        <p:spPr>
          <a:xfrm>
            <a:off x="1100351" y="4529048"/>
            <a:ext cx="6597951" cy="2425680"/>
          </a:xfrm>
          <a:custGeom>
            <a:avLst/>
            <a:gdLst/>
            <a:ahLst/>
            <a:cxnLst/>
            <a:rect l="l" t="t" r="r" b="b"/>
            <a:pathLst>
              <a:path w="10600186" h="3176455">
                <a:moveTo>
                  <a:pt x="0" y="0"/>
                </a:moveTo>
                <a:lnTo>
                  <a:pt x="10600186" y="0"/>
                </a:lnTo>
                <a:lnTo>
                  <a:pt x="10600186" y="3176456"/>
                </a:lnTo>
                <a:lnTo>
                  <a:pt x="0" y="3176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634" b="-46468"/>
            </a:stretch>
          </a:blipFill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40A3ECE0-42C0-4DFA-42C2-C019B77C9C86}"/>
              </a:ext>
            </a:extLst>
          </p:cNvPr>
          <p:cNvSpPr/>
          <p:nvPr/>
        </p:nvSpPr>
        <p:spPr>
          <a:xfrm rot="16200000">
            <a:off x="13085802" y="5031765"/>
            <a:ext cx="8724899" cy="1785567"/>
          </a:xfrm>
          <a:prstGeom prst="roundRect">
            <a:avLst/>
          </a:prstGeom>
          <a:solidFill>
            <a:srgbClr val="FADAAC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BC2DA4F0-2D14-155B-80DE-E97D575F124B}"/>
              </a:ext>
            </a:extLst>
          </p:cNvPr>
          <p:cNvSpPr/>
          <p:nvPr/>
        </p:nvSpPr>
        <p:spPr>
          <a:xfrm>
            <a:off x="-197878" y="-53490"/>
            <a:ext cx="18538912" cy="1785567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FF1216F9-DFF8-03F6-FBF5-D550D4E6937B}"/>
              </a:ext>
            </a:extLst>
          </p:cNvPr>
          <p:cNvSpPr/>
          <p:nvPr/>
        </p:nvSpPr>
        <p:spPr>
          <a:xfrm>
            <a:off x="15808526" y="455624"/>
            <a:ext cx="2142222" cy="1524007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DD6E2136-D7A9-9756-4FB8-241D463B44DC}"/>
              </a:ext>
            </a:extLst>
          </p:cNvPr>
          <p:cNvSpPr txBox="1"/>
          <p:nvPr/>
        </p:nvSpPr>
        <p:spPr>
          <a:xfrm>
            <a:off x="2521209" y="-218282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RESULTADO ECONÓMICO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31F88D9-7F81-6E16-41FC-9F4855E5D624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F0EB7B8-1536-133F-783B-FD9E51BA5024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07B9755-7BC6-8357-B73F-AFF80A402347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ADA2EEB7-2936-417D-5B65-A6638E8AAD35}"/>
              </a:ext>
            </a:extLst>
          </p:cNvPr>
          <p:cNvSpPr/>
          <p:nvPr/>
        </p:nvSpPr>
        <p:spPr>
          <a:xfrm rot="2746385">
            <a:off x="16218240" y="1221225"/>
            <a:ext cx="1665707" cy="1739288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13B0D45B-ABC3-2B39-F625-5C4F1E903E33}"/>
              </a:ext>
            </a:extLst>
          </p:cNvPr>
          <p:cNvSpPr/>
          <p:nvPr/>
        </p:nvSpPr>
        <p:spPr>
          <a:xfrm rot="19044087">
            <a:off x="17185847" y="344649"/>
            <a:ext cx="1769326" cy="1925544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2C29AA8E-49B0-C2BB-800E-0F8C5CB01C7D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DC8CFBD-78D1-AA85-8A4E-0BD9F436AFCF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1960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EB95D99-0256-576D-6B67-B2FE878CC767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19">
            <a:extLst>
              <a:ext uri="{FF2B5EF4-FFF2-40B4-BE49-F238E27FC236}">
                <a16:creationId xmlns:a16="http://schemas.microsoft.com/office/drawing/2014/main" id="{6384712A-0CCB-C1FE-1F0F-69EA781D81CB}"/>
              </a:ext>
            </a:extLst>
          </p:cNvPr>
          <p:cNvSpPr txBox="1"/>
          <p:nvPr/>
        </p:nvSpPr>
        <p:spPr>
          <a:xfrm rot="16200000">
            <a:off x="10602733" y="5440678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 err="1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Provisiones</a:t>
            </a: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(0,7%) 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426C08D6-E463-4D0F-A3EA-A8F879CEF367}"/>
              </a:ext>
            </a:extLst>
          </p:cNvPr>
          <p:cNvSpPr txBox="1"/>
          <p:nvPr/>
        </p:nvSpPr>
        <p:spPr>
          <a:xfrm>
            <a:off x="6388487" y="9055954"/>
            <a:ext cx="2162931" cy="689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3600" b="1" kern="100" cap="all" dirty="0">
                <a:solidFill>
                  <a:schemeClr val="bg1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Total</a:t>
            </a:r>
            <a:r>
              <a:rPr lang="es-ES" sz="36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s-ES" sz="36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28955F61-1666-0784-DF7E-A5BE1AEF0DEB}"/>
              </a:ext>
            </a:extLst>
          </p:cNvPr>
          <p:cNvSpPr/>
          <p:nvPr/>
        </p:nvSpPr>
        <p:spPr>
          <a:xfrm rot="8133819">
            <a:off x="11964323" y="3223842"/>
            <a:ext cx="5678068" cy="5849625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9CB31CEC-0876-6A46-EC77-3E78F9CFD804}"/>
              </a:ext>
            </a:extLst>
          </p:cNvPr>
          <p:cNvSpPr/>
          <p:nvPr/>
        </p:nvSpPr>
        <p:spPr>
          <a:xfrm rot="13535984">
            <a:off x="8695299" y="6548229"/>
            <a:ext cx="6394494" cy="6551264"/>
          </a:xfrm>
          <a:custGeom>
            <a:avLst/>
            <a:gdLst/>
            <a:ahLst/>
            <a:cxnLst/>
            <a:rect l="l" t="t" r="r" b="b"/>
            <a:pathLst>
              <a:path w="10556392" h="10537199">
                <a:moveTo>
                  <a:pt x="0" y="0"/>
                </a:moveTo>
                <a:lnTo>
                  <a:pt x="10556392" y="0"/>
                </a:lnTo>
                <a:lnTo>
                  <a:pt x="10556392" y="10537199"/>
                </a:lnTo>
                <a:lnTo>
                  <a:pt x="0" y="10537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4402C84D-CB89-7AED-0955-11142726BC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3978" y="2107418"/>
            <a:ext cx="5079055" cy="6935836"/>
          </a:xfrm>
          <a:prstGeom prst="rect">
            <a:avLst/>
          </a:prstGeom>
          <a:ln>
            <a:solidFill>
              <a:srgbClr val="F1960F"/>
            </a:solidFill>
          </a:ln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47621C09-CB6E-8D8F-13DE-83A15C8261D3}"/>
              </a:ext>
            </a:extLst>
          </p:cNvPr>
          <p:cNvSpPr txBox="1"/>
          <p:nvPr/>
        </p:nvSpPr>
        <p:spPr>
          <a:xfrm>
            <a:off x="1476504" y="5260375"/>
            <a:ext cx="562144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2400" b="1" kern="0" cap="small" dirty="0">
                <a:solidFill>
                  <a:srgbClr val="F1960F"/>
                </a:solidFill>
                <a:latin typeface="Abril Fatface" panose="02000503000000020003" pitchFamily="2" charset="0"/>
                <a:cs typeface="Calibri" panose="020F0502020204030204" pitchFamily="34" charset="0"/>
              </a:rPr>
              <a:t>GASTOS POR COOPERACIÓN </a:t>
            </a:r>
          </a:p>
          <a:p>
            <a:pPr lvl="0" algn="ctr">
              <a:defRPr/>
            </a:pPr>
            <a:endParaRPr lang="es-ES" b="1" kern="0" cap="small" dirty="0">
              <a:solidFill>
                <a:srgbClr val="808000"/>
              </a:solidFill>
              <a:latin typeface="Abril Fatface" panose="02000503000000020003" pitchFamily="2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>
                <a:solidFill>
                  <a:srgbClr val="838B19"/>
                </a:solidFill>
                <a:latin typeface="Montaser Arabic" panose="020B0604020202020204" charset="-78"/>
                <a:cs typeface="Montaser Arabic" panose="020B0604020202020204" charset="-78"/>
              </a:rPr>
              <a:t>0,7%: </a:t>
            </a:r>
            <a:r>
              <a:rPr lang="es-ES" sz="2000" dirty="0">
                <a:solidFill>
                  <a:prstClr val="black"/>
                </a:solidFill>
                <a:latin typeface="Montaser Arabic" panose="020B0604020202020204" charset="-78"/>
                <a:cs typeface="Montaser Arabic" panose="020B0604020202020204" charset="-78"/>
              </a:rPr>
              <a:t>APORTACIÓN AYUDA A PERSONAS AFECTADAS POR LA GUERRA DE GAZA </a:t>
            </a:r>
            <a:endParaRPr lang="es-ES" sz="18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4588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ACA95-BBC1-2CE7-A640-7EC1A0001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24D5658E-F591-2424-8263-2245CED7CCF4}"/>
              </a:ext>
            </a:extLst>
          </p:cNvPr>
          <p:cNvSpPr/>
          <p:nvPr/>
        </p:nvSpPr>
        <p:spPr>
          <a:xfrm>
            <a:off x="-197878" y="-53490"/>
            <a:ext cx="18538912" cy="1785567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alpha val="32000"/>
              </a:schemeClr>
            </a:solidFill>
          </a:ln>
          <a:effectLst>
            <a:outerShdw blurRad="800100" dist="38100" dir="19080000" algn="t" rotWithShape="0">
              <a:schemeClr val="bg2">
                <a:lumMod val="9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BC5AE157-7136-60B3-9DFA-CB1695C5EA12}"/>
              </a:ext>
            </a:extLst>
          </p:cNvPr>
          <p:cNvSpPr/>
          <p:nvPr/>
        </p:nvSpPr>
        <p:spPr>
          <a:xfrm>
            <a:off x="15508002" y="455624"/>
            <a:ext cx="2442746" cy="1785567"/>
          </a:xfrm>
          <a:custGeom>
            <a:avLst/>
            <a:gdLst/>
            <a:ahLst/>
            <a:cxnLst/>
            <a:rect l="l" t="t" r="r" b="b"/>
            <a:pathLst>
              <a:path w="1719636" h="1197604">
                <a:moveTo>
                  <a:pt x="0" y="0"/>
                </a:moveTo>
                <a:lnTo>
                  <a:pt x="1719636" y="0"/>
                </a:lnTo>
                <a:lnTo>
                  <a:pt x="1719636" y="1197604"/>
                </a:lnTo>
                <a:lnTo>
                  <a:pt x="0" y="119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4A4B9C4A-9009-CEF2-EE1A-AE0ED7378F0F}"/>
              </a:ext>
            </a:extLst>
          </p:cNvPr>
          <p:cNvSpPr txBox="1"/>
          <p:nvPr/>
        </p:nvSpPr>
        <p:spPr>
          <a:xfrm>
            <a:off x="2521209" y="-218282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RESULTADO ECONÓMICO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0C0B9C7-0CFF-F4B7-63E1-D17CF906508C}"/>
              </a:ext>
            </a:extLst>
          </p:cNvPr>
          <p:cNvGrpSpPr/>
          <p:nvPr/>
        </p:nvGrpSpPr>
        <p:grpSpPr>
          <a:xfrm rot="-3976457">
            <a:off x="664140" y="-727596"/>
            <a:ext cx="872423" cy="2452730"/>
            <a:chOff x="0" y="0"/>
            <a:chExt cx="146875" cy="41292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D28665E-C52D-6063-8EED-A7A5487F65DA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BDBC4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4963EBB-FD37-7463-1E9A-6B200E663F0A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7">
            <a:extLst>
              <a:ext uri="{FF2B5EF4-FFF2-40B4-BE49-F238E27FC236}">
                <a16:creationId xmlns:a16="http://schemas.microsoft.com/office/drawing/2014/main" id="{1E92C632-8975-5A48-5632-0556847C1E39}"/>
              </a:ext>
            </a:extLst>
          </p:cNvPr>
          <p:cNvSpPr/>
          <p:nvPr/>
        </p:nvSpPr>
        <p:spPr>
          <a:xfrm rot="2700000">
            <a:off x="15626887" y="1266373"/>
            <a:ext cx="2110500" cy="2110502"/>
          </a:xfrm>
          <a:custGeom>
            <a:avLst/>
            <a:gdLst/>
            <a:ahLst/>
            <a:cxnLst/>
            <a:rect l="l" t="t" r="r" b="b"/>
            <a:pathLst>
              <a:path w="1863628" h="1860240">
                <a:moveTo>
                  <a:pt x="0" y="0"/>
                </a:moveTo>
                <a:lnTo>
                  <a:pt x="1863628" y="0"/>
                </a:lnTo>
                <a:lnTo>
                  <a:pt x="1863628" y="1860240"/>
                </a:lnTo>
                <a:lnTo>
                  <a:pt x="0" y="1860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1F946B69-88FC-0752-916C-CE3ACD770447}"/>
              </a:ext>
            </a:extLst>
          </p:cNvPr>
          <p:cNvSpPr/>
          <p:nvPr/>
        </p:nvSpPr>
        <p:spPr>
          <a:xfrm rot="19044087">
            <a:off x="17185847" y="344649"/>
            <a:ext cx="1769326" cy="1925544"/>
          </a:xfrm>
          <a:custGeom>
            <a:avLst/>
            <a:gdLst/>
            <a:ahLst/>
            <a:cxnLst/>
            <a:rect l="l" t="t" r="r" b="b"/>
            <a:pathLst>
              <a:path w="1604426" h="1601509">
                <a:moveTo>
                  <a:pt x="0" y="0"/>
                </a:moveTo>
                <a:lnTo>
                  <a:pt x="1604426" y="0"/>
                </a:lnTo>
                <a:lnTo>
                  <a:pt x="1604426" y="1601509"/>
                </a:lnTo>
                <a:lnTo>
                  <a:pt x="0" y="16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2F1B56E4-7613-BDC1-7516-9F41F659003A}"/>
              </a:ext>
            </a:extLst>
          </p:cNvPr>
          <p:cNvGrpSpPr/>
          <p:nvPr/>
        </p:nvGrpSpPr>
        <p:grpSpPr>
          <a:xfrm rot="9016713">
            <a:off x="664141" y="1083633"/>
            <a:ext cx="872423" cy="2452730"/>
            <a:chOff x="0" y="0"/>
            <a:chExt cx="146875" cy="41292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A9B6B32-8EA2-5F32-1C1F-813B6CBF9FE8}"/>
                </a:ext>
              </a:extLst>
            </p:cNvPr>
            <p:cNvSpPr/>
            <p:nvPr/>
          </p:nvSpPr>
          <p:spPr>
            <a:xfrm>
              <a:off x="0" y="0"/>
              <a:ext cx="146875" cy="412924"/>
            </a:xfrm>
            <a:custGeom>
              <a:avLst/>
              <a:gdLst/>
              <a:ahLst/>
              <a:cxnLst/>
              <a:rect l="l" t="t" r="r" b="b"/>
              <a:pathLst>
                <a:path w="146875" h="412924">
                  <a:moveTo>
                    <a:pt x="146875" y="292888"/>
                  </a:moveTo>
                  <a:cubicBezTo>
                    <a:pt x="146875" y="359182"/>
                    <a:pt x="113996" y="412924"/>
                    <a:pt x="73437" y="412924"/>
                  </a:cubicBezTo>
                  <a:cubicBezTo>
                    <a:pt x="32879" y="412924"/>
                    <a:pt x="0" y="359182"/>
                    <a:pt x="0" y="292888"/>
                  </a:cubicBezTo>
                  <a:cubicBezTo>
                    <a:pt x="0" y="105632"/>
                    <a:pt x="73437" y="0"/>
                    <a:pt x="73437" y="0"/>
                  </a:cubicBezTo>
                  <a:cubicBezTo>
                    <a:pt x="73437" y="0"/>
                    <a:pt x="146875" y="110433"/>
                    <a:pt x="146875" y="292888"/>
                  </a:cubicBezTo>
                  <a:close/>
                </a:path>
              </a:pathLst>
            </a:custGeom>
            <a:solidFill>
              <a:srgbClr val="F1960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A1B69189-BD99-A176-5DCC-3BCFD75C3EFE}"/>
                </a:ext>
              </a:extLst>
            </p:cNvPr>
            <p:cNvSpPr txBox="1"/>
            <p:nvPr/>
          </p:nvSpPr>
          <p:spPr>
            <a:xfrm>
              <a:off x="0" y="90939"/>
              <a:ext cx="146875" cy="3219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AutoShape 5">
            <a:extLst>
              <a:ext uri="{FF2B5EF4-FFF2-40B4-BE49-F238E27FC236}">
                <a16:creationId xmlns:a16="http://schemas.microsoft.com/office/drawing/2014/main" id="{AA7AB0EB-8A34-A425-E10F-98584C46506B}"/>
              </a:ext>
            </a:extLst>
          </p:cNvPr>
          <p:cNvSpPr/>
          <p:nvPr/>
        </p:nvSpPr>
        <p:spPr>
          <a:xfrm>
            <a:off x="5242254" y="3203527"/>
            <a:ext cx="3249585" cy="1785567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 cap="small" dirty="0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614F1D2B-7FB3-4769-D09A-B024282E2748}"/>
              </a:ext>
            </a:extLst>
          </p:cNvPr>
          <p:cNvSpPr/>
          <p:nvPr/>
        </p:nvSpPr>
        <p:spPr>
          <a:xfrm>
            <a:off x="11862414" y="5258269"/>
            <a:ext cx="2644719" cy="1564621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AutoShape 5">
            <a:extLst>
              <a:ext uri="{FF2B5EF4-FFF2-40B4-BE49-F238E27FC236}">
                <a16:creationId xmlns:a16="http://schemas.microsoft.com/office/drawing/2014/main" id="{D85BA045-5931-CE24-FB52-11A37BF9D6D1}"/>
              </a:ext>
            </a:extLst>
          </p:cNvPr>
          <p:cNvSpPr/>
          <p:nvPr/>
        </p:nvSpPr>
        <p:spPr>
          <a:xfrm>
            <a:off x="8887400" y="3229765"/>
            <a:ext cx="2644719" cy="1785567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/>
          </a:p>
        </p:txBody>
      </p:sp>
      <p:sp>
        <p:nvSpPr>
          <p:cNvPr id="16" name="AutoShape 5">
            <a:extLst>
              <a:ext uri="{FF2B5EF4-FFF2-40B4-BE49-F238E27FC236}">
                <a16:creationId xmlns:a16="http://schemas.microsoft.com/office/drawing/2014/main" id="{7E2F38D5-9A94-0F57-09E5-349EDF5D6794}"/>
              </a:ext>
            </a:extLst>
          </p:cNvPr>
          <p:cNvSpPr/>
          <p:nvPr/>
        </p:nvSpPr>
        <p:spPr>
          <a:xfrm>
            <a:off x="11862415" y="3259844"/>
            <a:ext cx="2644719" cy="1768888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1596ED87-FB53-53C9-C31B-29D087D63A8C}"/>
              </a:ext>
            </a:extLst>
          </p:cNvPr>
          <p:cNvSpPr/>
          <p:nvPr/>
        </p:nvSpPr>
        <p:spPr>
          <a:xfrm>
            <a:off x="8872322" y="5211317"/>
            <a:ext cx="2644719" cy="1583277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52B22F71-5A9F-CB4B-9B00-E9B86D1B812C}"/>
              </a:ext>
            </a:extLst>
          </p:cNvPr>
          <p:cNvSpPr/>
          <p:nvPr/>
        </p:nvSpPr>
        <p:spPr>
          <a:xfrm>
            <a:off x="5299994" y="5223172"/>
            <a:ext cx="3161689" cy="1414807"/>
          </a:xfrm>
          <a:prstGeom prst="roundRect">
            <a:avLst/>
          </a:prstGeom>
          <a:noFill/>
          <a:ln w="50800">
            <a:solidFill>
              <a:srgbClr val="F196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B574D7FC-DD23-7FA9-0001-378325C848D8}"/>
              </a:ext>
            </a:extLst>
          </p:cNvPr>
          <p:cNvSpPr txBox="1"/>
          <p:nvPr/>
        </p:nvSpPr>
        <p:spPr>
          <a:xfrm rot="16200000">
            <a:off x="10602733" y="5440678"/>
            <a:ext cx="12881570" cy="1524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62"/>
              </a:lnSpc>
              <a:spcBef>
                <a:spcPct val="0"/>
              </a:spcBef>
            </a:pPr>
            <a:r>
              <a:rPr lang="en-US" sz="6000" i="1" dirty="0">
                <a:solidFill>
                  <a:srgbClr val="838B19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1F861554-C5F6-42CE-8CE3-A154F8166896}"/>
              </a:ext>
            </a:extLst>
          </p:cNvPr>
          <p:cNvSpPr txBox="1"/>
          <p:nvPr/>
        </p:nvSpPr>
        <p:spPr>
          <a:xfrm>
            <a:off x="4721324" y="3886438"/>
            <a:ext cx="385445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3200" b="1" kern="100" cap="all" dirty="0">
                <a:solidFill>
                  <a:srgbClr val="D6840C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INGRESOS</a:t>
            </a:r>
            <a:r>
              <a:rPr lang="es-ES" sz="3200" b="1" kern="100" cap="all" dirty="0">
                <a:solidFill>
                  <a:srgbClr val="808000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s-ES" sz="3200" kern="100" dirty="0">
              <a:solidFill>
                <a:srgbClr val="F1960F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A74B756-306E-52F1-A58E-0588A45AB7F7}"/>
              </a:ext>
            </a:extLst>
          </p:cNvPr>
          <p:cNvSpPr txBox="1"/>
          <p:nvPr/>
        </p:nvSpPr>
        <p:spPr>
          <a:xfrm>
            <a:off x="8238598" y="3777521"/>
            <a:ext cx="385445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3200" b="1" kern="100" cap="all" dirty="0">
                <a:solidFill>
                  <a:srgbClr val="D6840C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GASTOS</a:t>
            </a:r>
            <a:endParaRPr lang="es-ES" sz="3200" kern="1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D427983-8C9C-B29C-1AE9-A016907FE911}"/>
              </a:ext>
            </a:extLst>
          </p:cNvPr>
          <p:cNvSpPr txBox="1"/>
          <p:nvPr/>
        </p:nvSpPr>
        <p:spPr>
          <a:xfrm>
            <a:off x="11927680" y="3785829"/>
            <a:ext cx="2644719" cy="556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800" b="1" kern="100" cap="all" dirty="0">
                <a:solidFill>
                  <a:srgbClr val="D6840C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PROVISIONES</a:t>
            </a:r>
            <a:endParaRPr lang="es-ES" sz="2800" kern="1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FF9A4F4-1CAF-1E86-5494-A088F723E5D3}"/>
              </a:ext>
            </a:extLst>
          </p:cNvPr>
          <p:cNvSpPr txBox="1"/>
          <p:nvPr/>
        </p:nvSpPr>
        <p:spPr>
          <a:xfrm>
            <a:off x="4800014" y="5654940"/>
            <a:ext cx="3854450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32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1036721,25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3200" b="1" kern="100" cap="all" dirty="0">
                <a:solidFill>
                  <a:srgbClr val="D6840C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s-ES" sz="3200" kern="100" dirty="0">
              <a:solidFill>
                <a:srgbClr val="D6840C"/>
              </a:solidFill>
              <a:effectLst/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AE87C6FA-B819-F7FE-A89F-5E1A8729A02F}"/>
              </a:ext>
            </a:extLst>
          </p:cNvPr>
          <p:cNvSpPr txBox="1"/>
          <p:nvPr/>
        </p:nvSpPr>
        <p:spPr>
          <a:xfrm>
            <a:off x="8274206" y="5685284"/>
            <a:ext cx="3854450" cy="129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es-ES" sz="32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968.248,92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endParaRPr lang="es-ES" sz="3200" kern="100" cap="all" dirty="0">
              <a:solidFill>
                <a:srgbClr val="98B61A"/>
              </a:solidFill>
              <a:latin typeface="Abril Fatface" panose="0200050300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4458B6DE-F4EE-C78F-5B9C-3093DB30E1E3}"/>
              </a:ext>
            </a:extLst>
          </p:cNvPr>
          <p:cNvSpPr txBox="1"/>
          <p:nvPr/>
        </p:nvSpPr>
        <p:spPr>
          <a:xfrm>
            <a:off x="11080166" y="5715628"/>
            <a:ext cx="385445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4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+ </a:t>
            </a:r>
            <a:r>
              <a:rPr lang="es-ES" sz="3200" kern="100" cap="all" dirty="0">
                <a:solidFill>
                  <a:srgbClr val="98B61A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49.392,54</a:t>
            </a:r>
          </a:p>
        </p:txBody>
      </p:sp>
      <p:graphicFrame>
        <p:nvGraphicFramePr>
          <p:cNvPr id="37" name="Diagrama 36">
            <a:extLst>
              <a:ext uri="{FF2B5EF4-FFF2-40B4-BE49-F238E27FC236}">
                <a16:creationId xmlns:a16="http://schemas.microsoft.com/office/drawing/2014/main" id="{1EC7E056-0D1E-3736-D85E-EF6BEDED2F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7958400"/>
              </p:ext>
            </p:extLst>
          </p:nvPr>
        </p:nvGraphicFramePr>
        <p:xfrm>
          <a:off x="4038600" y="7149923"/>
          <a:ext cx="10468533" cy="2562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E4B3BC5B-849A-CC30-232A-BD6FC261747C}"/>
              </a:ext>
            </a:extLst>
          </p:cNvPr>
          <p:cNvSpPr txBox="1"/>
          <p:nvPr/>
        </p:nvSpPr>
        <p:spPr>
          <a:xfrm>
            <a:off x="7677669" y="8006299"/>
            <a:ext cx="3854450" cy="756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4000" kern="100" cap="all" dirty="0">
                <a:solidFill>
                  <a:schemeClr val="bg1"/>
                </a:solidFill>
                <a:latin typeface="Abril Fatface" panose="0200050300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117.864,87</a:t>
            </a:r>
          </a:p>
        </p:txBody>
      </p:sp>
    </p:spTree>
    <p:extLst>
      <p:ext uri="{BB962C8B-B14F-4D97-AF65-F5344CB8AC3E}">
        <p14:creationId xmlns:p14="http://schemas.microsoft.com/office/powerpoint/2010/main" val="4024749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5266</TotalTime>
  <Words>2862</Words>
  <Application>Microsoft Office PowerPoint</Application>
  <PresentationFormat>Personalizado</PresentationFormat>
  <Paragraphs>750</Paragraphs>
  <Slides>56</Slides>
  <Notes>42</Notes>
  <HiddenSlides>0</HiddenSlides>
  <MMClips>0</MMClips>
  <ScaleCrop>false</ScaleCrop>
  <HeadingPairs>
    <vt:vector size="6" baseType="variant">
      <vt:variant>
        <vt:lpstr>Fuentes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72" baseType="lpstr">
      <vt:lpstr>Arial</vt:lpstr>
      <vt:lpstr>Aileron</vt:lpstr>
      <vt:lpstr>Abril Fatface</vt:lpstr>
      <vt:lpstr>TT Fors Bold</vt:lpstr>
      <vt:lpstr>Montaser Arabic</vt:lpstr>
      <vt:lpstr>Amasis MT Pro</vt:lpstr>
      <vt:lpstr>Aharoni</vt:lpstr>
      <vt:lpstr>Calibri</vt:lpstr>
      <vt:lpstr>Amasis MT Pro Black</vt:lpstr>
      <vt:lpstr>Montaser Arabic Bold</vt:lpstr>
      <vt:lpstr>Chau Philomene</vt:lpstr>
      <vt:lpstr>Aileron Ultra-Bold</vt:lpstr>
      <vt:lpstr>Aptos</vt:lpstr>
      <vt:lpstr>Intro Rust</vt:lpstr>
      <vt:lpstr>Segoe UI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Texto</dc:title>
  <dc:creator>Direccion</dc:creator>
  <cp:lastModifiedBy>Dirección Gerencia</cp:lastModifiedBy>
  <cp:revision>5</cp:revision>
  <dcterms:created xsi:type="dcterms:W3CDTF">2006-08-16T00:00:00Z</dcterms:created>
  <dcterms:modified xsi:type="dcterms:W3CDTF">2026-10-01T11:14:17Z</dcterms:modified>
  <dc:identifier>DAHGRWn4Ypo</dc:identifier>
</cp:coreProperties>
</file>